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1"/>
  </p:notesMasterIdLst>
  <p:sldIdLst>
    <p:sldId id="258" r:id="rId2"/>
    <p:sldId id="299" r:id="rId3"/>
    <p:sldId id="300" r:id="rId4"/>
    <p:sldId id="301" r:id="rId5"/>
    <p:sldId id="302" r:id="rId6"/>
    <p:sldId id="303" r:id="rId7"/>
    <p:sldId id="304" r:id="rId8"/>
    <p:sldId id="305" r:id="rId9"/>
    <p:sldId id="308" r:id="rId10"/>
    <p:sldId id="307" r:id="rId11"/>
    <p:sldId id="306" r:id="rId12"/>
    <p:sldId id="309" r:id="rId13"/>
    <p:sldId id="298" r:id="rId14"/>
    <p:sldId id="285" r:id="rId15"/>
    <p:sldId id="283" r:id="rId16"/>
    <p:sldId id="284" r:id="rId17"/>
    <p:sldId id="286" r:id="rId18"/>
    <p:sldId id="287" r:id="rId19"/>
    <p:sldId id="288" r:id="rId20"/>
    <p:sldId id="294" r:id="rId21"/>
    <p:sldId id="289" r:id="rId22"/>
    <p:sldId id="290" r:id="rId23"/>
    <p:sldId id="291" r:id="rId24"/>
    <p:sldId id="292" r:id="rId25"/>
    <p:sldId id="293" r:id="rId26"/>
    <p:sldId id="295" r:id="rId27"/>
    <p:sldId id="296" r:id="rId28"/>
    <p:sldId id="297" r:id="rId29"/>
    <p:sldId id="281" r:id="rId30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9900"/>
    <a:srgbClr val="663300"/>
    <a:srgbClr val="996633"/>
    <a:srgbClr val="996600"/>
    <a:srgbClr val="CC6600"/>
    <a:srgbClr val="0000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5" autoAdjust="0"/>
    <p:restoredTop sz="93694" autoAdjust="0"/>
  </p:normalViewPr>
  <p:slideViewPr>
    <p:cSldViewPr>
      <p:cViewPr>
        <p:scale>
          <a:sx n="70" d="100"/>
          <a:sy n="70" d="100"/>
        </p:scale>
        <p:origin x="-1578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9038B2E-C034-4E0F-93D8-8D377C7F494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0915A-2188-4250-97C2-02DE408F592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4D612-8121-4FE9-A888-DB0B88122F1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4A080-1A8F-4E23-AE2A-4FF1201F244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371F3-72A2-4E40-A2F2-3566F993214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E87EE-15E8-4482-AD39-05098CF3359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1B8D3-6BAD-48E6-883E-FBD08B4D63A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E45FA-153F-4224-AD7F-C07C9CA4E9A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4D2B9-CD6C-4512-B805-BC7F3FD0A07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B9521-F61C-468F-A96B-C23AF7B6D83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CCDF1-4C38-4D47-AB9A-426F956D9F7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C1DD1-2D89-4947-863B-6C3B9158BE7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55640-377F-4B52-B3AC-3347A2E7B1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estilo título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pPr>
              <a:defRPr/>
            </a:pPr>
            <a:fld id="{C27EEDD9-DB3C-4B96-AEB2-9B9BCC3FF23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 spd="med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4"/>
          <p:cNvSpPr>
            <a:spLocks noChangeArrowheads="1"/>
          </p:cNvSpPr>
          <p:nvPr/>
        </p:nvSpPr>
        <p:spPr bwMode="auto">
          <a:xfrm>
            <a:off x="6283325" y="5194300"/>
            <a:ext cx="2555875" cy="190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s-MX"/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6307138" y="4508500"/>
            <a:ext cx="2497137" cy="27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MX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auto">
          <a:xfrm>
            <a:off x="395288" y="549275"/>
            <a:ext cx="84963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s-ES" sz="2000" b="1" i="1">
              <a:solidFill>
                <a:srgbClr val="000099"/>
              </a:solidFill>
            </a:endParaRPr>
          </a:p>
          <a:p>
            <a:pPr algn="ctr" eaLnBrk="0" hangingPunct="0">
              <a:defRPr/>
            </a:pPr>
            <a:r>
              <a:rPr lang="es-MX" sz="48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JUNTA  COMITÉ DE COMERCIO EXTERIOR</a:t>
            </a:r>
            <a:endParaRPr lang="es-ES" sz="4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ctr" eaLnBrk="0" hangingPunct="0">
              <a:defRPr/>
            </a:pPr>
            <a:r>
              <a:rPr lang="es-ES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RAMMAC</a:t>
            </a:r>
            <a:endParaRPr lang="es-ES" sz="4400" b="1" i="1">
              <a:solidFill>
                <a:srgbClr val="0000FF"/>
              </a:solidFill>
              <a:latin typeface="Palatino Linotype" pitchFamily="18" charset="0"/>
            </a:endParaRPr>
          </a:p>
          <a:p>
            <a:pPr eaLnBrk="0" hangingPunct="0">
              <a:defRPr/>
            </a:pPr>
            <a:endParaRPr lang="es-MX" sz="2000" b="1" i="1">
              <a:solidFill>
                <a:srgbClr val="000099"/>
              </a:solidFill>
              <a:latin typeface="Palatino Linotype" pitchFamily="18" charset="0"/>
            </a:endParaRPr>
          </a:p>
          <a:p>
            <a:pPr eaLnBrk="0" hangingPunct="0">
              <a:defRPr/>
            </a:pPr>
            <a:endParaRPr lang="es-MX" sz="2000" b="1" i="1">
              <a:solidFill>
                <a:srgbClr val="000099"/>
              </a:solidFill>
              <a:latin typeface="Palatino Linotype" pitchFamily="18" charset="0"/>
            </a:endParaRPr>
          </a:p>
          <a:p>
            <a:pPr algn="ctr" eaLnBrk="0" hangingPunct="0">
              <a:defRPr/>
            </a:pPr>
            <a:r>
              <a:rPr lang="es-MX" sz="3600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NOM-161-SEMARNAT-2011</a:t>
            </a:r>
          </a:p>
          <a:p>
            <a:pPr algn="ctr" eaLnBrk="0" hangingPunct="0">
              <a:defRPr/>
            </a:pPr>
            <a:r>
              <a:rPr lang="es-MX" sz="3600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</a:rPr>
              <a:t>NOM-144-SEMARNAT-2004</a:t>
            </a:r>
          </a:p>
          <a:p>
            <a:pPr algn="r" eaLnBrk="0" hangingPunct="0">
              <a:defRPr/>
            </a:pPr>
            <a:endParaRPr lang="es-MX" sz="1600" b="1">
              <a:solidFill>
                <a:srgbClr val="0000FF"/>
              </a:solidFill>
              <a:latin typeface="Palatino Linotype" pitchFamily="18" charset="0"/>
            </a:endParaRPr>
          </a:p>
          <a:p>
            <a:pPr algn="r" eaLnBrk="0" hangingPunct="0">
              <a:defRPr/>
            </a:pPr>
            <a:endParaRPr lang="es-MX" sz="1600" b="1">
              <a:solidFill>
                <a:srgbClr val="0000FF"/>
              </a:solidFill>
              <a:latin typeface="Palatino Linotype" pitchFamily="18" charset="0"/>
            </a:endParaRPr>
          </a:p>
          <a:p>
            <a:pPr algn="r" eaLnBrk="0" hangingPunct="0">
              <a:defRPr/>
            </a:pPr>
            <a:endParaRPr lang="es-MX" sz="1600" b="1">
              <a:solidFill>
                <a:srgbClr val="0000FF"/>
              </a:solidFill>
              <a:latin typeface="Palatino Linotype" pitchFamily="18" charset="0"/>
            </a:endParaRPr>
          </a:p>
          <a:p>
            <a:pPr algn="r" eaLnBrk="0" hangingPunct="0">
              <a:defRPr/>
            </a:pPr>
            <a:endParaRPr lang="es-MX" sz="1600"/>
          </a:p>
          <a:p>
            <a:pPr algn="r" eaLnBrk="0" hangingPunct="0">
              <a:defRPr/>
            </a:pPr>
            <a:endParaRPr lang="es-MX" sz="1600" b="1">
              <a:solidFill>
                <a:srgbClr val="0000FF"/>
              </a:solidFill>
              <a:latin typeface="Palatino Linotype" pitchFamily="18" charset="0"/>
            </a:endParaRPr>
          </a:p>
          <a:p>
            <a:pPr algn="r" eaLnBrk="0" hangingPunct="0">
              <a:defRPr/>
            </a:pPr>
            <a:r>
              <a:rPr lang="es-MX" sz="1600" b="1">
                <a:solidFill>
                  <a:srgbClr val="0000FF"/>
                </a:solidFill>
                <a:latin typeface="Palatino Linotype" pitchFamily="18" charset="0"/>
              </a:rPr>
              <a:t>febrero 2012</a:t>
            </a:r>
            <a:endParaRPr lang="es-ES" sz="1600" b="1">
              <a:solidFill>
                <a:srgbClr val="0000FF"/>
              </a:solidFill>
              <a:latin typeface="Palatino Linotype" pitchFamily="18" charset="0"/>
            </a:endParaRPr>
          </a:p>
        </p:txBody>
      </p:sp>
      <p:pic>
        <p:nvPicPr>
          <p:cNvPr id="1536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83827">
            <a:off x="228600" y="4862513"/>
            <a:ext cx="1654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908050"/>
            <a:ext cx="7772400" cy="1143000"/>
          </a:xfrm>
        </p:spPr>
        <p:txBody>
          <a:bodyPr/>
          <a:lstStyle/>
          <a:p>
            <a:r>
              <a:rPr lang="es-MX" sz="3200" smtClean="0"/>
              <a:t>CRITERIOS PARA LA INCLUSION O EXCLUSION DE RESIDUOS AL LISTADO DE RESIDUOS SUJETOS A PLAN DE MANEJO</a:t>
            </a:r>
            <a:endParaRPr lang="es-ES" sz="3200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743200"/>
            <a:ext cx="77724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MX" smtClean="0"/>
              <a:t>Cumplir con los criterios del apartado anterior, deberá ser de interés para 2 o mas Entidades Federativas para su control o aprovechamiento, a través de los Planes de Manejo.</a:t>
            </a:r>
            <a:endParaRPr lang="es-ES" smtClean="0"/>
          </a:p>
        </p:txBody>
      </p:sp>
    </p:spTree>
  </p:cSld>
  <p:clrMapOvr>
    <a:masterClrMapping/>
  </p:clrMapOvr>
  <p:transition spd="med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smtClean="0"/>
              <a:t>ELEMENTOS PARA LA FORMULACION DE LOS PLANES DE MANEJO</a:t>
            </a:r>
            <a:endParaRPr lang="es-ES" sz="3600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Información general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Nombre, denominación o razón social del solicitante.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Nombre del representante legal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Domicilio para oír y recibir notificaciones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Modalidad del Plan de Manejo y su ámbito de aplicación territorial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Residuos) objeto del plan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Diagnostico del Residuo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Principales materiales que componen el residuo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Manejo actual del residuo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Problemática ambiental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Identificación del uso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Formas de manejo integral propuestas para el residuo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s-MX" sz="2000" smtClean="0"/>
              <a:t>Metas de cobertura del plan, de recuperación o aprovechamiento</a:t>
            </a:r>
            <a:endParaRPr lang="es-ES" sz="2000" smtClean="0"/>
          </a:p>
        </p:txBody>
      </p:sp>
    </p:spTree>
  </p:cSld>
  <p:clrMapOvr>
    <a:masterClrMapping/>
  </p:clrMapOvr>
  <p:transition spd="med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772400" cy="1143000"/>
          </a:xfrm>
        </p:spPr>
        <p:txBody>
          <a:bodyPr/>
          <a:lstStyle/>
          <a:p>
            <a:r>
              <a:rPr lang="es-MX" sz="2800" smtClean="0"/>
              <a:t>LISTADO DE RESIDUOS DE MANEJO ESPECIAL SUJETOS A PRESENTAR PLAN DE MANEJO</a:t>
            </a:r>
            <a:endParaRPr lang="es-ES" sz="2800" smtClean="0"/>
          </a:p>
        </p:txBody>
      </p:sp>
      <p:sp>
        <p:nvSpPr>
          <p:cNvPr id="2662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00563" y="1412875"/>
            <a:ext cx="3959225" cy="5043488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es-MX" sz="2400" smtClean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es-MX" sz="2000" smtClean="0"/>
              <a:t>Productos que al transcurrir su vida útil de desechan y que se listan a continuación:</a:t>
            </a:r>
          </a:p>
          <a:p>
            <a:pPr algn="ctr">
              <a:lnSpc>
                <a:spcPct val="80000"/>
              </a:lnSpc>
            </a:pPr>
            <a:r>
              <a:rPr lang="es-MX" sz="2000" smtClean="0"/>
              <a:t>Computadoras personales de escritorio y sus accesorios</a:t>
            </a:r>
          </a:p>
          <a:p>
            <a:pPr algn="ctr">
              <a:lnSpc>
                <a:spcPct val="80000"/>
              </a:lnSpc>
            </a:pPr>
            <a:r>
              <a:rPr lang="es-MX" sz="2000" smtClean="0"/>
              <a:t>Computadoras personales portátiles y sus accesorios</a:t>
            </a:r>
          </a:p>
          <a:p>
            <a:pPr algn="ctr">
              <a:lnSpc>
                <a:spcPct val="80000"/>
              </a:lnSpc>
            </a:pPr>
            <a:r>
              <a:rPr lang="es-MX" sz="2000" smtClean="0"/>
              <a:t>Teléfonos celulares</a:t>
            </a:r>
          </a:p>
          <a:p>
            <a:pPr algn="ctr">
              <a:lnSpc>
                <a:spcPct val="80000"/>
              </a:lnSpc>
            </a:pPr>
            <a:r>
              <a:rPr lang="es-MX" sz="2000" smtClean="0"/>
              <a:t>Monitores con tubos de rayos catódicos (incluyen televisores)</a:t>
            </a:r>
          </a:p>
          <a:p>
            <a:pPr algn="ctr">
              <a:lnSpc>
                <a:spcPct val="80000"/>
              </a:lnSpc>
            </a:pPr>
            <a:r>
              <a:rPr lang="es-MX" sz="2000" smtClean="0"/>
              <a:t>Pantallas de cristal liquido y plasma (incluyen televisores)</a:t>
            </a:r>
          </a:p>
          <a:p>
            <a:pPr algn="ctr">
              <a:lnSpc>
                <a:spcPct val="80000"/>
              </a:lnSpc>
            </a:pPr>
            <a:r>
              <a:rPr lang="es-MX" sz="2000" smtClean="0"/>
              <a:t>Reproductores de audio y videos portátiles</a:t>
            </a:r>
          </a:p>
          <a:p>
            <a:pPr algn="ctr">
              <a:lnSpc>
                <a:spcPct val="80000"/>
              </a:lnSpc>
            </a:pPr>
            <a:r>
              <a:rPr lang="es-MX" sz="2000" smtClean="0"/>
              <a:t>Cables para equipos electrónicos </a:t>
            </a:r>
          </a:p>
          <a:p>
            <a:pPr algn="ctr">
              <a:lnSpc>
                <a:spcPct val="80000"/>
              </a:lnSpc>
            </a:pPr>
            <a:r>
              <a:rPr lang="es-MX" sz="2000" smtClean="0"/>
              <a:t>Impresoras, fotocopiadoras, multifuncionales</a:t>
            </a:r>
            <a:endParaRPr lang="es-ES" sz="2000" smtClean="0"/>
          </a:p>
        </p:txBody>
      </p:sp>
      <p:pic>
        <p:nvPicPr>
          <p:cNvPr id="26627" name="Picture 8" descr="ANd9GcT2eLu--TPd1rz3_M-WvbeFFq0NiwKAC7H1txhMJDBbrEbaTLX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628775"/>
            <a:ext cx="20891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0" descr="blackberry-9000-bol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96975"/>
            <a:ext cx="15843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2" descr="ipod-class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3463"/>
            <a:ext cx="2160588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4" descr="ANd9GcQVXyE4AVlZm0CG_g8EBEa2uE8gbl2u0ok3aVs8UPlxOHVA2VHHR-M341jFK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8538" y="3141663"/>
            <a:ext cx="172878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6" descr="impresoras-hp1610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5513" y="4797425"/>
            <a:ext cx="25923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81300"/>
            <a:ext cx="91440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92150"/>
            <a:ext cx="7451725" cy="2216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Actualización a la NOM-144-SEMARNAT-2004</a:t>
            </a:r>
          </a:p>
          <a:p>
            <a:pPr algn="ctr" eaLnBrk="0" hangingPunct="0">
              <a:defRPr/>
            </a:pPr>
            <a:endParaRPr lang="es-MX" sz="1800" b="1" i="1" dirty="0">
              <a:solidFill>
                <a:srgbClr val="0000FF"/>
              </a:solidFill>
              <a:latin typeface="Palatino Linotype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Arial" pitchFamily="34" charset="0"/>
              </a:rPr>
              <a:t>Que establece las medidas fitosanitarias reconocidas internacionalmente para el embalaje de madera utilizado en el comercio internacional de bienes y mercancías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2204864"/>
            <a:ext cx="8064896" cy="230832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</a:t>
            </a:r>
          </a:p>
          <a:p>
            <a:pPr algn="ctr" eaLnBrk="0" hangingPunct="0">
              <a:defRPr/>
            </a:pPr>
            <a:r>
              <a:rPr lang="es-MX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DE LA</a:t>
            </a:r>
          </a:p>
          <a:p>
            <a:pPr algn="ctr" eaLnBrk="0" hangingPunct="0">
              <a:defRPr/>
            </a:pPr>
            <a:r>
              <a:rPr lang="es-MX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REGULACION</a:t>
            </a:r>
          </a:p>
        </p:txBody>
      </p:sp>
      <p:pic>
        <p:nvPicPr>
          <p:cNvPr id="2867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347047">
            <a:off x="6637338" y="4791075"/>
            <a:ext cx="1654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6307138" y="4508500"/>
            <a:ext cx="2497137" cy="27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MX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95288" y="820738"/>
            <a:ext cx="7993062" cy="53546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¿POR QUÉ MÉXICO REGULA EN MATERIA FITOSANITARIA?</a:t>
            </a:r>
            <a:r>
              <a:rPr lang="es-MX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 </a:t>
            </a:r>
          </a:p>
          <a:p>
            <a:pPr eaLnBrk="0" hangingPunct="0">
              <a:defRPr/>
            </a:pPr>
            <a:endParaRPr lang="es-MX" sz="1600" dirty="0">
              <a:latin typeface="Palatino Linotype" pitchFamily="18" charset="0"/>
              <a:cs typeface="+mn-cs"/>
            </a:endParaRPr>
          </a:p>
          <a:p>
            <a:pPr eaLnBrk="0" hangingPunct="0">
              <a:defRPr/>
            </a:pPr>
            <a:r>
              <a:rPr lang="es-MX" sz="2000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Reconoce los altos riesgos biológicos, ecológicos y económicos de plagas introducidas (agrícolas y forestales).</a:t>
            </a:r>
          </a:p>
          <a:p>
            <a:pPr eaLnBrk="0" hangingPunct="0">
              <a:defRPr/>
            </a:pPr>
            <a:endParaRPr lang="es-MX" sz="14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defRPr/>
            </a:pPr>
            <a:r>
              <a:rPr lang="es-MX" sz="20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Suscribió la Convención Internacional de Protección Fitosanitaria (CIPF/IPPC)  DOF 30/Nov./00</a:t>
            </a:r>
            <a:endParaRPr lang="es-MX" sz="2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  <a:cs typeface="+mn-cs"/>
            </a:endParaRPr>
          </a:p>
          <a:p>
            <a:pPr lvl="1" eaLnBrk="0" hangingPunct="0">
              <a:buClr>
                <a:srgbClr val="0000FF"/>
              </a:buClr>
              <a:buFontTx/>
              <a:buChar char="•"/>
              <a:defRPr/>
            </a:pPr>
            <a:r>
              <a:rPr lang="es-MX" sz="2000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Reconoce la necesidad de cooperación internacional para combatir y prevenir la diseminación de plagas de las plantas y de los productos vegetales.</a:t>
            </a:r>
          </a:p>
          <a:p>
            <a:pPr lvl="1" eaLnBrk="0" hangingPunct="0">
              <a:buClr>
                <a:srgbClr val="0000FF"/>
              </a:buClr>
              <a:buFontTx/>
              <a:buChar char="•"/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lvl="1" eaLnBrk="0" hangingPunct="0">
              <a:buClr>
                <a:srgbClr val="0000FF"/>
              </a:buClr>
              <a:buFontTx/>
              <a:buChar char="•"/>
              <a:defRPr/>
            </a:pPr>
            <a:r>
              <a:rPr lang="es-MX" sz="2000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Reconoce la autoridad soberana para reglamentar la entrada de plantas y productos vegetales.</a:t>
            </a: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lvl="1" eaLnBrk="0" hangingPunct="0">
              <a:defRPr/>
            </a:pPr>
            <a:endParaRPr lang="es-MX" sz="14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</p:txBody>
      </p:sp>
      <p:pic>
        <p:nvPicPr>
          <p:cNvPr id="29699" name="Picture 2" descr="International Plant Protection Convention - Protecting the world's plant resources from pes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5300663"/>
            <a:ext cx="39878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2" descr="Logo FA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5208588"/>
            <a:ext cx="8128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34925" y="158750"/>
            <a:ext cx="777716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6 Rectángulo"/>
          <p:cNvSpPr>
            <a:spLocks noChangeArrowheads="1"/>
          </p:cNvSpPr>
          <p:nvPr/>
        </p:nvSpPr>
        <p:spPr bwMode="auto">
          <a:xfrm>
            <a:off x="395288" y="820738"/>
            <a:ext cx="7993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/>
            <a:endParaRPr lang="es-MX" sz="140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/>
            <a:endParaRPr lang="es-MX" sz="1400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9388" y="1125538"/>
            <a:ext cx="8208962" cy="52927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FUNDAMENTO LEGAL NOM-144</a:t>
            </a:r>
          </a:p>
          <a:p>
            <a:pPr>
              <a:defRPr/>
            </a:pPr>
            <a:endParaRPr lang="es-MX" sz="18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ctr"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Convención Internacional de Protección Fitosanitaria:</a:t>
            </a:r>
          </a:p>
          <a:p>
            <a:pPr>
              <a:defRPr/>
            </a:pPr>
            <a:endParaRPr lang="es-MX" sz="16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marL="355600" indent="-355600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Texto de la Convención Internacional de Protección Fitosanitaria (CIPF/IPPC).</a:t>
            </a:r>
          </a:p>
          <a:p>
            <a:pPr marL="355600" indent="-355600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Norma Internacional para Medidas Fitosanitarias N°15 (NIMF/ISPM-15).</a:t>
            </a:r>
          </a:p>
          <a:p>
            <a:pPr>
              <a:defRPr/>
            </a:pPr>
            <a:endParaRPr lang="es-MX" sz="16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ctr"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Ley General de Desarrollo Forestal Sustentable:</a:t>
            </a:r>
          </a:p>
          <a:p>
            <a:pPr algn="ctr">
              <a:defRPr/>
            </a:pPr>
            <a:endParaRPr lang="es-MX" sz="16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Artículos 119 y 120.</a:t>
            </a:r>
          </a:p>
          <a:p>
            <a:pPr>
              <a:buClr>
                <a:srgbClr val="FF0000"/>
              </a:buClr>
              <a:defRPr/>
            </a:pPr>
            <a:endParaRPr lang="es-MX" sz="16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ctr"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Reglamento de la LGDFS:</a:t>
            </a:r>
          </a:p>
          <a:p>
            <a:pPr algn="ctr">
              <a:defRPr/>
            </a:pPr>
            <a:endParaRPr lang="es-MX" sz="16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Artículo 128 y 129.</a:t>
            </a:r>
            <a:endParaRPr lang="es-MX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9388" y="158750"/>
            <a:ext cx="74168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6307138" y="4508500"/>
            <a:ext cx="2497137" cy="27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MX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6 Rectángulo"/>
          <p:cNvSpPr>
            <a:spLocks noChangeArrowheads="1"/>
          </p:cNvSpPr>
          <p:nvPr/>
        </p:nvSpPr>
        <p:spPr bwMode="auto">
          <a:xfrm>
            <a:off x="395288" y="820738"/>
            <a:ext cx="7993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/>
            <a:endParaRPr lang="es-MX" sz="1400">
              <a:solidFill>
                <a:srgbClr val="0000FF"/>
              </a:solidFill>
              <a:latin typeface="Palatino Linotype" pitchFamily="18" charset="0"/>
            </a:endParaRPr>
          </a:p>
          <a:p>
            <a:pPr lvl="1" eaLnBrk="0" hangingPunct="0"/>
            <a:endParaRPr lang="es-MX" sz="1400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9388" y="158750"/>
            <a:ext cx="74168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50825" y="1054100"/>
            <a:ext cx="8208963" cy="46355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lnSpc>
                <a:spcPct val="90000"/>
              </a:lnSpc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OBJETIVOS de la NOM-144</a:t>
            </a:r>
          </a:p>
          <a:p>
            <a:pPr marL="609600" indent="-609600">
              <a:lnSpc>
                <a:spcPct val="90000"/>
              </a:lnSpc>
              <a:defRPr/>
            </a:pPr>
            <a:endParaRPr lang="es-MX" sz="28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s-MX" sz="28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Establecer</a:t>
            </a:r>
            <a:r>
              <a:rPr lang="es-MX" sz="2800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……</a:t>
            </a:r>
            <a:endParaRPr lang="es-MX" sz="28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marL="609600" indent="-609600">
              <a:lnSpc>
                <a:spcPct val="90000"/>
              </a:lnSpc>
              <a:defRPr/>
            </a:pPr>
            <a:endParaRPr lang="es-MX" sz="28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Las medidas fitosanitarias para el embalaje de madera que se utiliza en el comercio internacional de bienes y mercancías.</a:t>
            </a: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endParaRPr lang="es-MX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Los requisitos que deben cumplirse para el uso de la Marca en embalaje de exportación.</a:t>
            </a: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endParaRPr lang="es-MX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marL="609600" indent="-609600">
              <a:lnSpc>
                <a:spcPct val="90000"/>
              </a:lnSpc>
              <a:buClr>
                <a:srgbClr val="FF0000"/>
              </a:buClr>
              <a:buFont typeface="+mj-lt"/>
              <a:buAutoNum type="arabicPeriod"/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Los lineamientos para la comprobación ocular de los embalajes de importación (PROFEPA).</a:t>
            </a:r>
            <a:endParaRPr lang="es-MX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395288" y="1143000"/>
            <a:ext cx="7993062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TRATAMIENTOS APROBADOS</a:t>
            </a:r>
          </a:p>
          <a:p>
            <a:pPr algn="just">
              <a:buClr>
                <a:srgbClr val="FFFF00"/>
              </a:buClr>
              <a:buFont typeface="Wingdings" pitchFamily="2" charset="2"/>
              <a:buNone/>
              <a:defRPr/>
            </a:pPr>
            <a:endParaRPr lang="es-MX" sz="18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>
              <a:buClr>
                <a:srgbClr val="FF0000"/>
              </a:buClr>
              <a:defRPr/>
            </a:pPr>
            <a:r>
              <a:rPr lang="es-MX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HT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Aplicar calor a la madera sin corteza que permita alcanzar una  temperatura mínima de </a:t>
            </a:r>
            <a:r>
              <a:rPr lang="es-ES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56°C al centro del elemento más grueso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,</a:t>
            </a:r>
            <a:r>
              <a:rPr lang="es-ES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por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un mínimo de</a:t>
            </a:r>
            <a:r>
              <a:rPr lang="es-ES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30 minutos</a:t>
            </a: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.</a:t>
            </a:r>
          </a:p>
          <a:p>
            <a:pPr algn="just">
              <a:buClr>
                <a:srgbClr val="FFFF00"/>
              </a:buClr>
              <a:buFont typeface="Wingdings" pitchFamily="2" charset="2"/>
              <a:buNone/>
              <a:defRPr/>
            </a:pPr>
            <a:endParaRPr lang="es-MX" sz="18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None/>
              <a:defRPr/>
            </a:pPr>
            <a:r>
              <a:rPr lang="es-MX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MB</a:t>
            </a:r>
            <a:r>
              <a:rPr lang="es-MX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</a:t>
            </a: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Fumigar con bromuro de metilo a concentraciones mínimas establecidas, con una exposición de 16 horas.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79388" y="158750"/>
            <a:ext cx="74168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  <p:pic>
        <p:nvPicPr>
          <p:cNvPr id="32771" name="Picture 2" descr="C:\Documents and Settings\gustavo.hernandez\Mis documentos\documentos de gustavo hernandez\Fotos varias\pestheat\tarimasestuf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238625"/>
            <a:ext cx="3816350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238625"/>
            <a:ext cx="3529012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79388" y="158750"/>
            <a:ext cx="74168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Antecedentes de la regulación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50825" y="1084263"/>
            <a:ext cx="8137525" cy="35702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MARCA aprobada internacionalmente:</a:t>
            </a:r>
          </a:p>
          <a:p>
            <a:pPr eaLnBrk="0" hangingPunct="0">
              <a:defRPr/>
            </a:pPr>
            <a:endParaRPr lang="es-MX" sz="18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eaLnBrk="0" hangingPunct="0">
              <a:defRPr/>
            </a:pPr>
            <a:r>
              <a:rPr lang="es-MX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La  marca avala que el embalaje de madera fue sometido a tratamiento y </a:t>
            </a:r>
            <a:r>
              <a:rPr lang="es-MX" b="1" u="sng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elimina el uso de certificados</a:t>
            </a:r>
          </a:p>
          <a:p>
            <a:pPr eaLnBrk="0" hangingPunct="0">
              <a:defRPr/>
            </a:pPr>
            <a:endParaRPr lang="es-MX" sz="18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eaLnBrk="0" hangingPunct="0">
              <a:defRPr/>
            </a:pPr>
            <a:r>
              <a:rPr lang="es-MX" sz="20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Deberá ser:</a:t>
            </a:r>
          </a:p>
          <a:p>
            <a:pPr eaLnBrk="0" hangingPunct="0">
              <a:defRPr/>
            </a:pPr>
            <a:endParaRPr lang="es-MX" sz="1800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eaLnBrk="0" hangingPunct="0">
              <a:defRPr/>
            </a:pPr>
            <a:r>
              <a:rPr lang="es-MX" sz="2000" b="1" i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Legible</a:t>
            </a:r>
          </a:p>
          <a:p>
            <a:pPr eaLnBrk="0" hangingPunct="0">
              <a:defRPr/>
            </a:pPr>
            <a:r>
              <a:rPr lang="es-MX" sz="2000" b="1" i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Permanente</a:t>
            </a:r>
          </a:p>
          <a:p>
            <a:pPr eaLnBrk="0" hangingPunct="0">
              <a:defRPr/>
            </a:pPr>
            <a:r>
              <a:rPr lang="es-MX" sz="2000" b="1" i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Visible, por lo menos en dos lados opuestos</a:t>
            </a:r>
          </a:p>
          <a:p>
            <a:pPr eaLnBrk="0" hangingPunct="0">
              <a:defRPr/>
            </a:pPr>
            <a:r>
              <a:rPr lang="es-MX" sz="2000" b="1" i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Pintada, pirograbada o rotulada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420866" y="2780928"/>
            <a:ext cx="3111574" cy="187220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000000"/>
            </a:solidFill>
            <a:miter lim="800000"/>
            <a:headEnd/>
            <a:tailEnd/>
          </a:ln>
          <a:effectLst>
            <a:glow rad="228600">
              <a:srgbClr val="CC9900">
                <a:alpha val="40000"/>
              </a:srgbClr>
            </a:glow>
          </a:effectLst>
        </p:spPr>
        <p:txBody>
          <a:bodyPr/>
          <a:lstStyle/>
          <a:p>
            <a:pPr eaLnBrk="0" hangingPunct="0">
              <a:defRPr/>
            </a:pPr>
            <a:endParaRPr lang="es-ES" sz="1000" dirty="0">
              <a:latin typeface="Times New Roman" pitchFamily="18" charset="0"/>
              <a:cs typeface="+mn-cs"/>
            </a:endParaRPr>
          </a:p>
          <a:p>
            <a:pPr algn="r" eaLnBrk="0" hangingPunct="0">
              <a:defRPr/>
            </a:pPr>
            <a:r>
              <a:rPr lang="es-ES" sz="2200" b="1" dirty="0">
                <a:latin typeface="Times New Roman" pitchFamily="18" charset="0"/>
                <a:cs typeface="+mn-cs"/>
              </a:rPr>
              <a:t>XX</a:t>
            </a:r>
            <a:r>
              <a:rPr lang="es-MX" sz="2200" b="1" dirty="0">
                <a:latin typeface="Times New Roman" pitchFamily="18" charset="0"/>
                <a:cs typeface="+mn-cs"/>
              </a:rPr>
              <a:t>-000</a:t>
            </a:r>
            <a:endParaRPr lang="es-ES" sz="2200" b="1" dirty="0">
              <a:latin typeface="Times New Roman" pitchFamily="18" charset="0"/>
              <a:cs typeface="+mn-cs"/>
            </a:endParaRPr>
          </a:p>
          <a:p>
            <a:pPr algn="r" eaLnBrk="0" hangingPunct="0">
              <a:defRPr/>
            </a:pPr>
            <a:endParaRPr lang="es-ES" sz="2000" b="1" dirty="0">
              <a:latin typeface="Times New Roman" pitchFamily="18" charset="0"/>
              <a:cs typeface="+mn-cs"/>
            </a:endParaRPr>
          </a:p>
          <a:p>
            <a:pPr algn="r" eaLnBrk="0" hangingPunct="0">
              <a:defRPr/>
            </a:pPr>
            <a:r>
              <a:rPr lang="es-ES" sz="2200" b="1" dirty="0">
                <a:latin typeface="Times New Roman" pitchFamily="18" charset="0"/>
                <a:cs typeface="+mn-cs"/>
              </a:rPr>
              <a:t>MB/HT</a:t>
            </a:r>
          </a:p>
          <a:p>
            <a:pPr algn="r" eaLnBrk="0" hangingPunct="0">
              <a:defRPr/>
            </a:pPr>
            <a:endParaRPr lang="es-ES" sz="2000" b="1" dirty="0">
              <a:latin typeface="Times New Roman" pitchFamily="18" charset="0"/>
              <a:cs typeface="+mn-cs"/>
            </a:endParaRPr>
          </a:p>
          <a:p>
            <a:pPr algn="r" eaLnBrk="0" hangingPunct="0">
              <a:defRPr/>
            </a:pPr>
            <a:r>
              <a:rPr lang="es-ES" sz="1800" b="1" dirty="0">
                <a:latin typeface="Times New Roman" pitchFamily="18" charset="0"/>
                <a:cs typeface="+mn-cs"/>
              </a:rPr>
              <a:t>(AAA)</a:t>
            </a:r>
          </a:p>
        </p:txBody>
      </p:sp>
      <p:grpSp>
        <p:nvGrpSpPr>
          <p:cNvPr id="33798" name="Group 5"/>
          <p:cNvGrpSpPr>
            <a:grpSpLocks/>
          </p:cNvGrpSpPr>
          <p:nvPr/>
        </p:nvGrpSpPr>
        <p:grpSpPr bwMode="auto">
          <a:xfrm>
            <a:off x="5783263" y="2852738"/>
            <a:ext cx="876300" cy="1655762"/>
            <a:chOff x="5198" y="3969"/>
            <a:chExt cx="900" cy="2416"/>
          </a:xfrm>
        </p:grpSpPr>
        <p:sp>
          <p:nvSpPr>
            <p:cNvPr id="33801" name="Text Box 6"/>
            <p:cNvSpPr txBox="1">
              <a:spLocks noChangeArrowheads="1"/>
            </p:cNvSpPr>
            <p:nvPr/>
          </p:nvSpPr>
          <p:spPr bwMode="auto">
            <a:xfrm>
              <a:off x="5738" y="4045"/>
              <a:ext cx="360" cy="1620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33802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3803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3804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3805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3806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3807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3808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33809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33799" name="Line 4"/>
          <p:cNvSpPr>
            <a:spLocks noChangeShapeType="1"/>
          </p:cNvSpPr>
          <p:nvPr/>
        </p:nvSpPr>
        <p:spPr bwMode="auto">
          <a:xfrm>
            <a:off x="6875463" y="2781300"/>
            <a:ext cx="20637" cy="18716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33800" name="17 Rectángulo"/>
          <p:cNvSpPr>
            <a:spLocks noChangeArrowheads="1"/>
          </p:cNvSpPr>
          <p:nvPr/>
        </p:nvSpPr>
        <p:spPr bwMode="auto">
          <a:xfrm>
            <a:off x="2916238" y="4941888"/>
            <a:ext cx="56435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 b="1">
                <a:solidFill>
                  <a:srgbClr val="0000FF"/>
                </a:solidFill>
                <a:latin typeface="Palatino Linotype" pitchFamily="18" charset="0"/>
              </a:rPr>
              <a:t>Sus componentes:</a:t>
            </a:r>
          </a:p>
          <a:p>
            <a:pPr eaLnBrk="0" hangingPunct="0"/>
            <a:r>
              <a:rPr lang="es-MX" sz="1800" b="1">
                <a:solidFill>
                  <a:srgbClr val="0000FF"/>
                </a:solidFill>
                <a:latin typeface="Palatino Linotype" pitchFamily="18" charset="0"/>
              </a:rPr>
              <a:t>XX</a:t>
            </a:r>
            <a:r>
              <a:rPr lang="es-MX" sz="1800">
                <a:solidFill>
                  <a:srgbClr val="0000FF"/>
                </a:solidFill>
                <a:latin typeface="Palatino Linotype" pitchFamily="18" charset="0"/>
              </a:rPr>
              <a:t> - siglas ISO del país donde se aplicó el tratamiento</a:t>
            </a:r>
          </a:p>
          <a:p>
            <a:pPr eaLnBrk="0" hangingPunct="0"/>
            <a:r>
              <a:rPr lang="es-MX" sz="1800" b="1">
                <a:solidFill>
                  <a:srgbClr val="0000FF"/>
                </a:solidFill>
                <a:latin typeface="Palatino Linotype" pitchFamily="18" charset="0"/>
              </a:rPr>
              <a:t>000</a:t>
            </a:r>
            <a:r>
              <a:rPr lang="es-MX" sz="1800">
                <a:solidFill>
                  <a:srgbClr val="0000FF"/>
                </a:solidFill>
                <a:latin typeface="Palatino Linotype" pitchFamily="18" charset="0"/>
              </a:rPr>
              <a:t> – número único asignado a la instalación</a:t>
            </a:r>
          </a:p>
          <a:p>
            <a:pPr eaLnBrk="0" hangingPunct="0"/>
            <a:r>
              <a:rPr lang="es-MX" sz="1800" b="1">
                <a:solidFill>
                  <a:srgbClr val="0000FF"/>
                </a:solidFill>
                <a:latin typeface="Palatino Linotype" pitchFamily="18" charset="0"/>
              </a:rPr>
              <a:t>MB/HT</a:t>
            </a:r>
            <a:r>
              <a:rPr lang="es-MX" sz="1800">
                <a:solidFill>
                  <a:srgbClr val="0000FF"/>
                </a:solidFill>
                <a:latin typeface="Palatino Linotype" pitchFamily="18" charset="0"/>
              </a:rPr>
              <a:t> – Tipo de tratamiento aplicado</a:t>
            </a:r>
          </a:p>
          <a:p>
            <a:pPr eaLnBrk="0" hangingPunct="0"/>
            <a:r>
              <a:rPr lang="es-MX" sz="1800" b="1">
                <a:solidFill>
                  <a:srgbClr val="0000FF"/>
                </a:solidFill>
                <a:latin typeface="Palatino Linotype" pitchFamily="18" charset="0"/>
              </a:rPr>
              <a:t>(AAA)</a:t>
            </a:r>
            <a:r>
              <a:rPr lang="es-MX" sz="1800">
                <a:solidFill>
                  <a:srgbClr val="0000FF"/>
                </a:solidFill>
                <a:latin typeface="Palatino Linotype" pitchFamily="18" charset="0"/>
              </a:rPr>
              <a:t> – identificador opcional de la instalación</a:t>
            </a:r>
            <a:endParaRPr lang="es-ES" sz="1800" b="1">
              <a:solidFill>
                <a:srgbClr val="0000FF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7704138" cy="5472113"/>
          </a:xfrm>
        </p:spPr>
        <p:txBody>
          <a:bodyPr/>
          <a:lstStyle/>
          <a:p>
            <a:pPr algn="ctr">
              <a:buFontTx/>
              <a:buNone/>
            </a:pPr>
            <a:endParaRPr lang="es-MX" smtClean="0"/>
          </a:p>
          <a:p>
            <a:pPr algn="ctr">
              <a:buFontTx/>
              <a:buNone/>
            </a:pPr>
            <a:r>
              <a:rPr lang="es-MX" smtClean="0"/>
              <a:t>	PROY-NOM-161-SEMARNAT-2011,</a:t>
            </a:r>
          </a:p>
          <a:p>
            <a:pPr algn="ctr">
              <a:buFontTx/>
              <a:buNone/>
            </a:pPr>
            <a:r>
              <a:rPr lang="es-MX" smtClean="0"/>
              <a:t> que establece los criterios para clasificar a los residuos de manejo especial y determinar cuales están sujetos a plan de manejo; el listado de los mismos, el procedimiento para la inclusión o exclusión a dicho listado; así como los elementos y procedimientos para la formulación de los planes de manejo.</a:t>
            </a:r>
            <a:endParaRPr lang="es-ES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7" name="Rectangle 25"/>
          <p:cNvSpPr>
            <a:spLocks noChangeArrowheads="1"/>
          </p:cNvSpPr>
          <p:nvPr/>
        </p:nvSpPr>
        <p:spPr bwMode="auto">
          <a:xfrm>
            <a:off x="6307138" y="4508500"/>
            <a:ext cx="2497137" cy="27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MX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395288" y="1844675"/>
            <a:ext cx="8353425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pitchFamily="34" charset="0"/>
              </a:rPr>
              <a:t>ACTUALMENTE </a:t>
            </a:r>
          </a:p>
          <a:p>
            <a:pPr algn="ctr" eaLnBrk="0" hangingPunct="0">
              <a:defRPr/>
            </a:pPr>
            <a:r>
              <a:rPr lang="es-MX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Arial" pitchFamily="34" charset="0"/>
              </a:rPr>
              <a:t>LA NOM-144 SE ENCUENTRA EN PROCESO DE ACTUALIZACIÓN Y MODIFICACIÓN……..</a:t>
            </a:r>
          </a:p>
        </p:txBody>
      </p:sp>
      <p:pic>
        <p:nvPicPr>
          <p:cNvPr id="3481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936516">
            <a:off x="296862" y="1165226"/>
            <a:ext cx="1654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>
            <a:off x="395288" y="981075"/>
            <a:ext cx="799306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endParaRPr lang="es-MX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  <a:cs typeface="+mn-cs"/>
            </a:endParaRPr>
          </a:p>
          <a:p>
            <a:pPr algn="ctr" eaLnBrk="0" hangingPunct="0">
              <a:defRPr/>
            </a:pPr>
            <a:r>
              <a:rPr lang="es-MX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LA RAZÓN DEL CAMBIO:</a:t>
            </a:r>
          </a:p>
          <a:p>
            <a:pPr eaLnBrk="0" hangingPunct="0">
              <a:defRPr/>
            </a:pPr>
            <a:endParaRPr lang="es-MX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  <a:cs typeface="+mn-cs"/>
            </a:endParaRPr>
          </a:p>
          <a:p>
            <a:pPr eaLnBrk="0" hangingPunct="0">
              <a:defRPr/>
            </a:pPr>
            <a:endParaRPr lang="es-MX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alatino Linotype" pitchFamily="18" charset="0"/>
              <a:cs typeface="+mn-cs"/>
            </a:endParaRPr>
          </a:p>
          <a:p>
            <a:pPr algn="just" eaLnBrk="0" hangingPunct="0">
              <a:defRPr/>
            </a:pPr>
            <a:endParaRPr lang="es-MX" sz="2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defRPr/>
            </a:pPr>
            <a:endParaRPr lang="es-MX" sz="2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defRPr/>
            </a:pPr>
            <a:endParaRPr lang="es-MX" sz="2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defRPr/>
            </a:pPr>
            <a:r>
              <a:rPr lang="es-MX" sz="2800" b="1" i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En abril de  2009 la CIPF/IPPC adoptó la revisión a la “Regulación del embalaje de madera en el comercio internacional” (NIMF/ISPM N° 15).</a:t>
            </a:r>
          </a:p>
          <a:p>
            <a:pPr eaLnBrk="0" hangingPunct="0">
              <a:defRPr/>
            </a:pPr>
            <a:endParaRPr lang="es-MX" dirty="0">
              <a:cs typeface="+mn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Actualmente la NOM-144 se encuentra en proceso de actualización y modificación……..</a:t>
            </a:r>
          </a:p>
        </p:txBody>
      </p:sp>
      <p:pic>
        <p:nvPicPr>
          <p:cNvPr id="35843" name="Picture 2" descr="International Plant Protection Convention - Protecting the world's plant resources from pes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205038"/>
            <a:ext cx="71294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Actualmente la NOM-144 se encuentra en proceso de actualización y modificación……..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850" y="1095375"/>
            <a:ext cx="8064500" cy="4646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buClr>
                <a:srgbClr val="FF0000"/>
              </a:buClr>
              <a:defRPr/>
            </a:pPr>
            <a:r>
              <a:rPr lang="es-MX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Principales cambios adoptados: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MX" sz="2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EXCEPCIONES….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ES" b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marL="355600" indent="-355600" algn="just" eaLnBrk="0" hangingPunct="0">
              <a:buClr>
                <a:srgbClr val="FF0000"/>
              </a:buClr>
              <a:buFont typeface="Wingdings 2" pitchFamily="18" charset="2"/>
              <a:buChar char=""/>
              <a:defRPr/>
            </a:pPr>
            <a:r>
              <a:rPr lang="es-ES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Cajas, estuches o continentes de madera procesada presentados con los artículos a los que están destinados. </a:t>
            </a:r>
          </a:p>
          <a:p>
            <a:pPr marL="355600" indent="-355600" algn="just" eaLnBrk="0" hangingPunct="0">
              <a:buClr>
                <a:srgbClr val="FF0000"/>
              </a:buClr>
              <a:buFont typeface="Wingdings 2" pitchFamily="18" charset="2"/>
              <a:buChar char=""/>
              <a:defRPr/>
            </a:pPr>
            <a:r>
              <a:rPr lang="es-ES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Los componentes de madera unidos de manera permanente a vehículos de  transporte y contenedores.</a:t>
            </a:r>
          </a:p>
          <a:p>
            <a:pPr marL="355600" indent="-355600" algn="just" eaLnBrk="0" hangingPunct="0">
              <a:buClr>
                <a:srgbClr val="FF0000"/>
              </a:buClr>
              <a:buFont typeface="Wingdings 2" pitchFamily="18" charset="2"/>
              <a:buChar char=""/>
              <a:defRPr/>
            </a:pPr>
            <a:r>
              <a:rPr lang="es-ES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 Madera para estiba, en cargamentos de madera, que es cortada de la misma especie y calidad y que cumplió con los mismos requisitos fitosanitarios de la madera.</a:t>
            </a:r>
            <a:endParaRPr lang="es-MX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Actualmente la NOM-144 se encuentra en proceso de actualización y modificación……..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50825" y="765175"/>
            <a:ext cx="8208963" cy="38163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MEDIDAS APROBADAS</a:t>
            </a:r>
          </a:p>
          <a:p>
            <a:pPr eaLnBrk="0" hangingPunct="0">
              <a:defRPr/>
            </a:pPr>
            <a:endParaRPr lang="es-ES" sz="1800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eaLnBrk="0" hangingPunct="0">
              <a:defRPr/>
            </a:pPr>
            <a:r>
              <a:rPr lang="es-ES" sz="20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1. Uso de madera descortezada</a:t>
            </a:r>
          </a:p>
          <a:p>
            <a:pPr algn="just" eaLnBrk="0" hangingPunct="0">
              <a:defRPr/>
            </a:pPr>
            <a:r>
              <a:rPr lang="es-ES" sz="2000" dirty="0">
                <a:latin typeface="Palatino Linotype" pitchFamily="18" charset="0"/>
                <a:cs typeface="+mn-cs"/>
              </a:rPr>
              <a:t>El embalaje de madera se deberá fabricar con madera descortezada, independientemente del tratamiento que se aplique.</a:t>
            </a:r>
          </a:p>
          <a:p>
            <a:pPr eaLnBrk="0" hangingPunct="0">
              <a:defRPr/>
            </a:pPr>
            <a:endParaRPr lang="es-ES" sz="2000" b="1" dirty="0">
              <a:latin typeface="Palatino Linotype" pitchFamily="18" charset="0"/>
              <a:cs typeface="+mn-cs"/>
            </a:endParaRPr>
          </a:p>
          <a:p>
            <a:pPr eaLnBrk="0" hangingPunct="0">
              <a:defRPr/>
            </a:pPr>
            <a:r>
              <a:rPr lang="es-ES" sz="20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2. Tratamiento térmico (HT)</a:t>
            </a:r>
          </a:p>
          <a:p>
            <a:pPr eaLnBrk="0" hangingPunct="0">
              <a:defRPr/>
            </a:pPr>
            <a:r>
              <a:rPr lang="es-ES" sz="2000" dirty="0">
                <a:latin typeface="Palatino Linotype" pitchFamily="18" charset="0"/>
                <a:cs typeface="+mn-cs"/>
              </a:rPr>
              <a:t>56°C al centro de la tabla por 30 minutos. </a:t>
            </a:r>
          </a:p>
          <a:p>
            <a:pPr eaLnBrk="0" hangingPunct="0">
              <a:defRPr/>
            </a:pPr>
            <a:endParaRPr lang="es-MX" sz="2000" dirty="0">
              <a:latin typeface="Palatino Linotype" pitchFamily="18" charset="0"/>
              <a:cs typeface="+mn-cs"/>
            </a:endParaRPr>
          </a:p>
          <a:p>
            <a:pPr eaLnBrk="0" hangingPunct="0">
              <a:defRPr/>
            </a:pPr>
            <a:r>
              <a:rPr lang="es-ES" sz="20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3. Fumigación con bromuro de metilo (MB)</a:t>
            </a:r>
          </a:p>
          <a:p>
            <a:pPr eaLnBrk="0" hangingPunct="0">
              <a:defRPr/>
            </a:pPr>
            <a:r>
              <a:rPr lang="es-ES" sz="2000" dirty="0">
                <a:latin typeface="Palatino Linotype" pitchFamily="18" charset="0"/>
                <a:cs typeface="+mn-cs"/>
              </a:rPr>
              <a:t>Temperatura mínima de la madera y su ambiente no inferior a 10°C y un tiempo de exposición no menor a 24 hrs + 12 hrs de ventilación.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524000" y="4527550"/>
          <a:ext cx="6096000" cy="200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Temperatura</a:t>
                      </a:r>
                      <a:endParaRPr lang="es-MX" sz="140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Dosis (g/m3)</a:t>
                      </a:r>
                      <a:endParaRPr lang="es-MX" sz="140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  <a:latin typeface="Palatino Linotype" pitchFamily="18" charset="0"/>
                        </a:rPr>
                        <a:t>Concentración mínima  (g/m3) a:</a:t>
                      </a:r>
                      <a:endParaRPr lang="es-MX" sz="1400" dirty="0">
                        <a:solidFill>
                          <a:schemeClr val="tx1"/>
                        </a:solidFill>
                        <a:latin typeface="Palatino Linotype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2 horas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 horas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24 horas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Palatino Linotype" pitchFamily="18" charset="0"/>
                        </a:rPr>
                        <a:t>21° C o más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48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36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31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24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Palatino Linotype" pitchFamily="18" charset="0"/>
                        </a:rPr>
                        <a:t>16 ° C o más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56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42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36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28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latin typeface="Palatino Linotype" pitchFamily="18" charset="0"/>
                        </a:rPr>
                        <a:t>10° C o más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64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48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42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latin typeface="Palatino Linotype" pitchFamily="18" charset="0"/>
                        </a:rPr>
                        <a:t>32</a:t>
                      </a:r>
                      <a:endParaRPr lang="es-MX" sz="1400" dirty="0">
                        <a:latin typeface="Palatino Linotyp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Actualmente la NOM-144 se encuentra en proceso de actualización y modificación……..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850" y="819150"/>
            <a:ext cx="8135938" cy="5140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  <a:defRPr/>
            </a:pP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TRATAMIENTO Y MARCADO DEL EMBALAJE DE MADERA RE-USADO, REPARADO Y RE-MANUFACTURADO.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ES" sz="18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Embalaje de madera re-usado</a:t>
            </a:r>
            <a:r>
              <a:rPr lang="es-ES" sz="1800" b="1" dirty="0">
                <a:latin typeface="Palatino Linotype" pitchFamily="18" charset="0"/>
                <a:cs typeface="+mn-cs"/>
              </a:rPr>
              <a:t>.</a:t>
            </a:r>
            <a:r>
              <a:rPr lang="es-MX" sz="1800" b="1" i="1" dirty="0">
                <a:cs typeface="+mn-cs"/>
              </a:rPr>
              <a:t> </a:t>
            </a:r>
            <a:r>
              <a:rPr lang="es-MX" sz="1800" dirty="0">
                <a:latin typeface="Palatino Linotype" pitchFamily="18" charset="0"/>
                <a:cs typeface="+mn-cs"/>
              </a:rPr>
              <a:t>El embalaje de madera que haya sido tratado y marcado y que no ha sido reparado o re-manufacturado o alterado no requiere de ser re-tratado o re-marcado durante su vida útil.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MX" sz="1800" b="1" dirty="0">
              <a:latin typeface="Palatino Linotype" pitchFamily="18" charset="0"/>
              <a:cs typeface="+mn-cs"/>
            </a:endParaRP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MX" sz="18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Embalaje de madera reparado</a:t>
            </a:r>
            <a:r>
              <a:rPr lang="es-MX" sz="1800" b="1" dirty="0">
                <a:latin typeface="Palatino Linotype" pitchFamily="18" charset="0"/>
                <a:cs typeface="+mn-cs"/>
              </a:rPr>
              <a:t>. </a:t>
            </a:r>
            <a:r>
              <a:rPr lang="es-MX" sz="1800" dirty="0">
                <a:latin typeface="Palatino Linotype" pitchFamily="18" charset="0"/>
                <a:cs typeface="+mn-cs"/>
              </a:rPr>
              <a:t>Aquel que tiene hasta un tercio de sus componentes removidos y reemplazados, cuando el embalaje de madera marcado sea reparado se deberá utilizar solo madera tratada y cada componente añadido deberá ser individualmente marcado. Las marcas presentes se eliminaran colocando la marca de la persona autorizada que aplicó el tratamiento. </a:t>
            </a: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MX" sz="1800" dirty="0">
                <a:latin typeface="Palatino Linotype" pitchFamily="18" charset="0"/>
                <a:cs typeface="+mn-cs"/>
              </a:rPr>
              <a:t>En caso de que exista justificación técnica de que los componentes añadidos no hayan sido tratados se ordenará la aplicación de un nuevo tratamiento, o su destrucción, o la inmovilización para ser utilizado en el comercio internacional.</a:t>
            </a:r>
            <a:endParaRPr lang="es-ES" sz="1800" dirty="0">
              <a:latin typeface="Palatino Linotype" pitchFamily="18" charset="0"/>
              <a:cs typeface="+mn-cs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Actualmente la NOM-144 se encuentra en proceso de actualización y modificación……..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323850" y="819150"/>
            <a:ext cx="8135938" cy="2924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  <a:defRPr/>
            </a:pPr>
            <a:r>
              <a:rPr lang="es-E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TRATAMIENTO Y MARCADO DEL EMBALAJE DE MADERA RE-USADO, REPARADO Y RE-MANUFACTURADO.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ES" sz="1800" b="1" dirty="0">
                <a:solidFill>
                  <a:srgbClr val="0000FF"/>
                </a:solidFill>
                <a:latin typeface="Palatino Linotype" pitchFamily="18" charset="0"/>
                <a:cs typeface="+mn-cs"/>
              </a:rPr>
              <a:t>Embalaje de madera re-manufacturado</a:t>
            </a:r>
            <a:r>
              <a:rPr lang="es-ES" sz="1800" b="1" dirty="0">
                <a:latin typeface="Palatino Linotype" pitchFamily="18" charset="0"/>
                <a:cs typeface="+mn-cs"/>
              </a:rPr>
              <a:t>. </a:t>
            </a:r>
            <a:r>
              <a:rPr lang="es-MX" sz="1800" dirty="0">
                <a:latin typeface="Palatino Linotype" pitchFamily="18" charset="0"/>
                <a:cs typeface="+mn-cs"/>
              </a:rPr>
              <a:t>El embalaje de madera con más de un tercio de componentes reemplazados es considerado como re-manufacturado. </a:t>
            </a:r>
          </a:p>
          <a:p>
            <a:pPr algn="just" eaLnBrk="0" hangingPunct="0">
              <a:buClr>
                <a:srgbClr val="FF0000"/>
              </a:buClr>
              <a:defRPr/>
            </a:pPr>
            <a:r>
              <a:rPr lang="es-MX" sz="1800" dirty="0">
                <a:latin typeface="Palatino Linotype" pitchFamily="18" charset="0"/>
                <a:cs typeface="+mn-cs"/>
              </a:rPr>
              <a:t>Las marcas previas serán eliminadas, el embalaje de madera será re-tratado estampando la marca de la persona autorizada que aplicó el tratamiento.</a:t>
            </a:r>
          </a:p>
          <a:p>
            <a:pPr algn="just" eaLnBrk="0" hangingPunct="0">
              <a:buClr>
                <a:srgbClr val="FF0000"/>
              </a:buClr>
              <a:defRPr/>
            </a:pPr>
            <a:endParaRPr lang="es-ES" sz="1800" b="1" i="1" dirty="0">
              <a:solidFill>
                <a:srgbClr val="0000FF"/>
              </a:solidFill>
              <a:latin typeface="Palatino Linotype" pitchFamily="18" charset="0"/>
              <a:cs typeface="+mn-cs"/>
            </a:endParaRPr>
          </a:p>
        </p:txBody>
      </p:sp>
      <p:pic>
        <p:nvPicPr>
          <p:cNvPr id="39939" name="Picture 3" descr="C:\Documents and Settings\gustavo.hernandez\Mis documentos\documentos de gustavo hernandez\Mis imágenes\TAR ECOT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938" y="4071938"/>
            <a:ext cx="2598737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5" descr="C:\Documents and Settings\gustavo.hernandez\Mis documentos\documentos de gustavo hernandez\Fotos varias\Vorwerk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095750"/>
            <a:ext cx="2471738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8038" y="4076700"/>
            <a:ext cx="24479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Actualmente la NOM-144 se encuentra en proceso de actualización y modificación……..</a:t>
            </a:r>
          </a:p>
        </p:txBody>
      </p:sp>
      <p:sp>
        <p:nvSpPr>
          <p:cNvPr id="40962" name="4 Rectángulo"/>
          <p:cNvSpPr>
            <a:spLocks noChangeArrowheads="1"/>
          </p:cNvSpPr>
          <p:nvPr/>
        </p:nvSpPr>
        <p:spPr bwMode="auto">
          <a:xfrm>
            <a:off x="323850" y="819150"/>
            <a:ext cx="8135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9750" y="1943100"/>
            <a:ext cx="3024188" cy="19177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/>
          <a:p>
            <a:pPr eaLnBrk="0" hangingPunct="0">
              <a:defRPr/>
            </a:pPr>
            <a:endParaRPr lang="es-ES" sz="1000">
              <a:latin typeface="Times New Roman" pitchFamily="18" charset="0"/>
              <a:cs typeface="+mn-cs"/>
            </a:endParaRPr>
          </a:p>
          <a:p>
            <a:pPr algn="r" eaLnBrk="0" hangingPunct="0">
              <a:defRPr/>
            </a:pPr>
            <a:r>
              <a:rPr lang="es-ES" sz="2200" b="1">
                <a:latin typeface="Times New Roman" pitchFamily="18" charset="0"/>
                <a:cs typeface="+mn-cs"/>
              </a:rPr>
              <a:t>XX-000</a:t>
            </a:r>
          </a:p>
          <a:p>
            <a:pPr algn="r" eaLnBrk="0" hangingPunct="0">
              <a:defRPr/>
            </a:pPr>
            <a:endParaRPr lang="es-ES" sz="2000" b="1">
              <a:latin typeface="Times New Roman" pitchFamily="18" charset="0"/>
              <a:cs typeface="+mn-cs"/>
            </a:endParaRPr>
          </a:p>
          <a:p>
            <a:pPr algn="r" eaLnBrk="0" hangingPunct="0">
              <a:defRPr/>
            </a:pPr>
            <a:r>
              <a:rPr lang="es-ES" sz="2200" b="1">
                <a:latin typeface="Times New Roman" pitchFamily="18" charset="0"/>
                <a:cs typeface="+mn-cs"/>
              </a:rPr>
              <a:t>MB/HT</a:t>
            </a:r>
          </a:p>
          <a:p>
            <a:pPr algn="r" eaLnBrk="0" hangingPunct="0">
              <a:defRPr/>
            </a:pPr>
            <a:endParaRPr lang="es-ES" sz="2000" b="1">
              <a:latin typeface="Times New Roman" pitchFamily="18" charset="0"/>
              <a:cs typeface="+mn-cs"/>
            </a:endParaRPr>
          </a:p>
          <a:p>
            <a:pPr algn="r" eaLnBrk="0" hangingPunct="0">
              <a:defRPr/>
            </a:pPr>
            <a:endParaRPr lang="es-ES" sz="1800" b="1">
              <a:latin typeface="Times New Roman" pitchFamily="18" charset="0"/>
              <a:cs typeface="+mn-cs"/>
            </a:endParaRPr>
          </a:p>
        </p:txBody>
      </p:sp>
      <p:grpSp>
        <p:nvGrpSpPr>
          <p:cNvPr id="40964" name="Group 5"/>
          <p:cNvGrpSpPr>
            <a:grpSpLocks/>
          </p:cNvGrpSpPr>
          <p:nvPr/>
        </p:nvGrpSpPr>
        <p:grpSpPr bwMode="auto">
          <a:xfrm>
            <a:off x="900113" y="2060575"/>
            <a:ext cx="849312" cy="1655763"/>
            <a:chOff x="5198" y="3969"/>
            <a:chExt cx="885" cy="2416"/>
          </a:xfrm>
        </p:grpSpPr>
        <p:sp>
          <p:nvSpPr>
            <p:cNvPr id="40969" name="Text Box 6"/>
            <p:cNvSpPr txBox="1">
              <a:spLocks noChangeArrowheads="1"/>
            </p:cNvSpPr>
            <p:nvPr/>
          </p:nvSpPr>
          <p:spPr bwMode="auto">
            <a:xfrm>
              <a:off x="5723" y="4240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40970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971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972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973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974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975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976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0977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0965" name="Line 15"/>
          <p:cNvSpPr>
            <a:spLocks noChangeShapeType="1"/>
          </p:cNvSpPr>
          <p:nvPr/>
        </p:nvSpPr>
        <p:spPr bwMode="auto">
          <a:xfrm>
            <a:off x="2124075" y="1916113"/>
            <a:ext cx="0" cy="194468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MX"/>
          </a:p>
        </p:txBody>
      </p:sp>
      <p:sp>
        <p:nvSpPr>
          <p:cNvPr id="40966" name="17 Rectángulo"/>
          <p:cNvSpPr>
            <a:spLocks noChangeArrowheads="1"/>
          </p:cNvSpPr>
          <p:nvPr/>
        </p:nvSpPr>
        <p:spPr bwMode="auto">
          <a:xfrm>
            <a:off x="3924300" y="1916113"/>
            <a:ext cx="4572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</a:pPr>
            <a:r>
              <a:rPr lang="es-ES" sz="2000" b="1">
                <a:solidFill>
                  <a:srgbClr val="0000FF"/>
                </a:solidFill>
                <a:latin typeface="Palatino Linotype" pitchFamily="18" charset="0"/>
              </a:rPr>
              <a:t>Cualquier marca adicional (logo de la empresa, marca registrada, etc) consideradas para proteger el uso de la marca a nivel nacional se deberá colocar fuera de los bordes de la Marca.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468313" y="836613"/>
            <a:ext cx="62642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LA MARCA Y SUS APLICACIONES</a:t>
            </a:r>
          </a:p>
        </p:txBody>
      </p:sp>
      <p:sp>
        <p:nvSpPr>
          <p:cNvPr id="40968" name="19 Rectángulo"/>
          <p:cNvSpPr>
            <a:spLocks noChangeArrowheads="1"/>
          </p:cNvSpPr>
          <p:nvPr/>
        </p:nvSpPr>
        <p:spPr bwMode="auto">
          <a:xfrm>
            <a:off x="539750" y="4508500"/>
            <a:ext cx="79200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 sz="2000" b="1">
                <a:solidFill>
                  <a:srgbClr val="0000FF"/>
                </a:solidFill>
                <a:latin typeface="Palatino Linotype" pitchFamily="18" charset="0"/>
              </a:rPr>
              <a:t>Es importante que la madera para estiba sea tratada y muestre la marca descrita y que sea clara y legible. Las piezas pequeñas de madera que no permitan incluir todos los elementos requeridos de la Marca no deben ser utilizadas.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Actualmente la NOM-144 se encuentra en proceso de actualización y modificación……..</a:t>
            </a:r>
          </a:p>
        </p:txBody>
      </p:sp>
      <p:sp>
        <p:nvSpPr>
          <p:cNvPr id="41986" name="4 Rectángulo"/>
          <p:cNvSpPr>
            <a:spLocks noChangeArrowheads="1"/>
          </p:cNvSpPr>
          <p:nvPr/>
        </p:nvSpPr>
        <p:spPr bwMode="auto">
          <a:xfrm>
            <a:off x="323850" y="819150"/>
            <a:ext cx="8135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468313" y="836613"/>
            <a:ext cx="62642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LA MARCA Y SUS APLICACIONES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568325" y="2659063"/>
            <a:ext cx="3571875" cy="127476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ES" sz="1000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XX-000</a:t>
            </a: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MB/HT</a:t>
            </a:r>
          </a:p>
          <a:p>
            <a:pPr algn="r" eaLnBrk="0" hangingPunct="0"/>
            <a:endParaRPr lang="es-ES" sz="2000" b="1">
              <a:latin typeface="Times New Roman" pitchFamily="18" charset="0"/>
            </a:endParaRP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</p:txBody>
      </p:sp>
      <p:sp>
        <p:nvSpPr>
          <p:cNvPr id="41989" name="21 Rectángulo"/>
          <p:cNvSpPr>
            <a:spLocks noChangeArrowheads="1"/>
          </p:cNvSpPr>
          <p:nvPr/>
        </p:nvSpPr>
        <p:spPr bwMode="auto">
          <a:xfrm>
            <a:off x="468313" y="1484313"/>
            <a:ext cx="64801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Variantes aceptadas para el</a:t>
            </a:r>
          </a:p>
          <a:p>
            <a:pPr algn="just" eaLnBrk="0" hangingPunct="0"/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es-ES" sz="2800" b="1" i="1" u="sng">
                <a:solidFill>
                  <a:srgbClr val="0000FF"/>
                </a:solidFill>
                <a:latin typeface="Palatino Linotype" pitchFamily="18" charset="0"/>
              </a:rPr>
              <a:t>embalaje de importación</a:t>
            </a:r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:</a:t>
            </a:r>
          </a:p>
        </p:txBody>
      </p:sp>
      <p:sp>
        <p:nvSpPr>
          <p:cNvPr id="41990" name="Rectangle 4"/>
          <p:cNvSpPr>
            <a:spLocks noChangeArrowheads="1"/>
          </p:cNvSpPr>
          <p:nvPr/>
        </p:nvSpPr>
        <p:spPr bwMode="auto">
          <a:xfrm>
            <a:off x="4643438" y="4287838"/>
            <a:ext cx="3500437" cy="130175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ES" sz="1000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XX</a:t>
            </a: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000</a:t>
            </a: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MB/HT</a:t>
            </a:r>
          </a:p>
          <a:p>
            <a:pPr algn="r" eaLnBrk="0" hangingPunct="0"/>
            <a:endParaRPr lang="es-ES" sz="2000" b="1">
              <a:latin typeface="Times New Roman" pitchFamily="18" charset="0"/>
            </a:endParaRP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</p:txBody>
      </p:sp>
      <p:cxnSp>
        <p:nvCxnSpPr>
          <p:cNvPr id="41991" name="18 Conector recto"/>
          <p:cNvCxnSpPr>
            <a:cxnSpLocks noChangeShapeType="1"/>
          </p:cNvCxnSpPr>
          <p:nvPr/>
        </p:nvCxnSpPr>
        <p:spPr bwMode="auto">
          <a:xfrm rot="5400000">
            <a:off x="5291931" y="4941094"/>
            <a:ext cx="1296988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1992" name="18 Conector recto"/>
          <p:cNvCxnSpPr>
            <a:cxnSpLocks noChangeShapeType="1"/>
          </p:cNvCxnSpPr>
          <p:nvPr/>
        </p:nvCxnSpPr>
        <p:spPr bwMode="auto">
          <a:xfrm rot="5400000">
            <a:off x="1115219" y="3285332"/>
            <a:ext cx="1296987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41993" name="Group 5"/>
          <p:cNvGrpSpPr>
            <a:grpSpLocks/>
          </p:cNvGrpSpPr>
          <p:nvPr/>
        </p:nvGrpSpPr>
        <p:grpSpPr bwMode="auto">
          <a:xfrm>
            <a:off x="833438" y="2719388"/>
            <a:ext cx="714375" cy="1214437"/>
            <a:chOff x="5198" y="3969"/>
            <a:chExt cx="900" cy="2416"/>
          </a:xfrm>
        </p:grpSpPr>
        <p:sp>
          <p:nvSpPr>
            <p:cNvPr id="42004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42005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06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07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08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09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10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11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12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41994" name="Group 5"/>
          <p:cNvGrpSpPr>
            <a:grpSpLocks/>
          </p:cNvGrpSpPr>
          <p:nvPr/>
        </p:nvGrpSpPr>
        <p:grpSpPr bwMode="auto">
          <a:xfrm>
            <a:off x="4937125" y="4375150"/>
            <a:ext cx="714375" cy="1214438"/>
            <a:chOff x="5198" y="3969"/>
            <a:chExt cx="900" cy="2416"/>
          </a:xfrm>
        </p:grpSpPr>
        <p:sp>
          <p:nvSpPr>
            <p:cNvPr id="41995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41996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997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998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1999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00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01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02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2003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8313" y="-26988"/>
            <a:ext cx="7848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s-MX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alatino Linotype" pitchFamily="18" charset="0"/>
                <a:cs typeface="+mn-cs"/>
              </a:rPr>
              <a:t>Actualmente la NOM-144 se encuentra en proceso de actualización y modificación……..</a:t>
            </a:r>
          </a:p>
        </p:txBody>
      </p:sp>
      <p:sp>
        <p:nvSpPr>
          <p:cNvPr id="43010" name="4 Rectángulo"/>
          <p:cNvSpPr>
            <a:spLocks noChangeArrowheads="1"/>
          </p:cNvSpPr>
          <p:nvPr/>
        </p:nvSpPr>
        <p:spPr bwMode="auto">
          <a:xfrm>
            <a:off x="323850" y="819150"/>
            <a:ext cx="81359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  <a:p>
            <a:pPr algn="just" eaLnBrk="0" hangingPunct="0">
              <a:buClr>
                <a:srgbClr val="FF0000"/>
              </a:buClr>
            </a:pPr>
            <a:endParaRPr lang="es-ES" sz="1800" b="1" i="1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468313" y="836613"/>
            <a:ext cx="626427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None/>
              <a:defRPr/>
            </a:pPr>
            <a:r>
              <a:rPr lang="es-E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  <a:cs typeface="+mn-cs"/>
              </a:rPr>
              <a:t>LA MARCA Y SUS APLICACIONES</a:t>
            </a:r>
          </a:p>
        </p:txBody>
      </p:sp>
      <p:sp>
        <p:nvSpPr>
          <p:cNvPr id="43012" name="21 Rectángulo"/>
          <p:cNvSpPr>
            <a:spLocks noChangeArrowheads="1"/>
          </p:cNvSpPr>
          <p:nvPr/>
        </p:nvSpPr>
        <p:spPr bwMode="auto">
          <a:xfrm>
            <a:off x="468313" y="1484313"/>
            <a:ext cx="64801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Variantes aceptadas para el</a:t>
            </a:r>
          </a:p>
          <a:p>
            <a:pPr algn="just" eaLnBrk="0" hangingPunct="0"/>
            <a:r>
              <a:rPr lang="es-ES" b="1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es-ES" sz="2800" b="1" i="1" u="sng">
                <a:solidFill>
                  <a:srgbClr val="0000FF"/>
                </a:solidFill>
                <a:latin typeface="Palatino Linotype" pitchFamily="18" charset="0"/>
              </a:rPr>
              <a:t>embalaje de importación</a:t>
            </a:r>
            <a:r>
              <a:rPr lang="es-ES" sz="2800" b="1">
                <a:solidFill>
                  <a:srgbClr val="0000FF"/>
                </a:solidFill>
                <a:latin typeface="Palatino Linotype" pitchFamily="18" charset="0"/>
              </a:rPr>
              <a:t>:</a:t>
            </a:r>
          </a:p>
        </p:txBody>
      </p:sp>
      <p:sp>
        <p:nvSpPr>
          <p:cNvPr id="43013" name="Rectangle 4"/>
          <p:cNvSpPr>
            <a:spLocks noChangeArrowheads="1"/>
          </p:cNvSpPr>
          <p:nvPr/>
        </p:nvSpPr>
        <p:spPr bwMode="auto">
          <a:xfrm>
            <a:off x="3492500" y="4221163"/>
            <a:ext cx="1800225" cy="1500187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ES" sz="1000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XX</a:t>
            </a: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000</a:t>
            </a: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  <a:p>
            <a:pPr algn="r" eaLnBrk="0" hangingPunct="0"/>
            <a:r>
              <a:rPr lang="es-ES" sz="1800" b="1">
                <a:latin typeface="Times New Roman" pitchFamily="18" charset="0"/>
              </a:rPr>
              <a:t>MB/HT</a:t>
            </a:r>
          </a:p>
          <a:p>
            <a:pPr algn="r" eaLnBrk="0" hangingPunct="0"/>
            <a:endParaRPr lang="es-ES" sz="2000" b="1">
              <a:latin typeface="Times New Roman" pitchFamily="18" charset="0"/>
            </a:endParaRPr>
          </a:p>
          <a:p>
            <a:pPr algn="r" eaLnBrk="0" hangingPunct="0"/>
            <a:endParaRPr lang="es-ES" sz="1800" b="1">
              <a:latin typeface="Times New Roman" pitchFamily="18" charset="0"/>
            </a:endParaRPr>
          </a:p>
        </p:txBody>
      </p:sp>
      <p:cxnSp>
        <p:nvCxnSpPr>
          <p:cNvPr id="43014" name="18 Conector recto"/>
          <p:cNvCxnSpPr>
            <a:cxnSpLocks noChangeShapeType="1"/>
          </p:cNvCxnSpPr>
          <p:nvPr/>
        </p:nvCxnSpPr>
        <p:spPr bwMode="auto">
          <a:xfrm rot="5400000">
            <a:off x="3677444" y="4982369"/>
            <a:ext cx="1500188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43015" name="Group 5"/>
          <p:cNvGrpSpPr>
            <a:grpSpLocks/>
          </p:cNvGrpSpPr>
          <p:nvPr/>
        </p:nvGrpSpPr>
        <p:grpSpPr bwMode="auto">
          <a:xfrm>
            <a:off x="3635375" y="4375150"/>
            <a:ext cx="714375" cy="1214438"/>
            <a:chOff x="5198" y="3969"/>
            <a:chExt cx="900" cy="2416"/>
          </a:xfrm>
        </p:grpSpPr>
        <p:sp>
          <p:nvSpPr>
            <p:cNvPr id="43042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43043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44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45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46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47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48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49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50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3016" name="Rectangle 4"/>
          <p:cNvSpPr>
            <a:spLocks noChangeArrowheads="1"/>
          </p:cNvSpPr>
          <p:nvPr/>
        </p:nvSpPr>
        <p:spPr bwMode="auto">
          <a:xfrm>
            <a:off x="500063" y="2643188"/>
            <a:ext cx="3429000" cy="114300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s-MX" sz="1800" b="1"/>
          </a:p>
        </p:txBody>
      </p:sp>
      <p:sp>
        <p:nvSpPr>
          <p:cNvPr id="43017" name="49 Rectángulo"/>
          <p:cNvSpPr>
            <a:spLocks noChangeArrowheads="1"/>
          </p:cNvSpPr>
          <p:nvPr/>
        </p:nvSpPr>
        <p:spPr bwMode="auto">
          <a:xfrm>
            <a:off x="1857375" y="3059113"/>
            <a:ext cx="1998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 sz="1800" b="1"/>
              <a:t>XX - 000 –MB/HT</a:t>
            </a:r>
          </a:p>
        </p:txBody>
      </p:sp>
      <p:grpSp>
        <p:nvGrpSpPr>
          <p:cNvPr id="43018" name="Group 5"/>
          <p:cNvGrpSpPr>
            <a:grpSpLocks/>
          </p:cNvGrpSpPr>
          <p:nvPr/>
        </p:nvGrpSpPr>
        <p:grpSpPr bwMode="auto">
          <a:xfrm rot="-5400000">
            <a:off x="821531" y="2607469"/>
            <a:ext cx="714375" cy="1214438"/>
            <a:chOff x="5198" y="3969"/>
            <a:chExt cx="900" cy="2416"/>
          </a:xfrm>
        </p:grpSpPr>
        <p:sp>
          <p:nvSpPr>
            <p:cNvPr id="43033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43034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35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36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37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38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39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40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41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  <p:cxnSp>
        <p:nvCxnSpPr>
          <p:cNvPr id="43019" name="33 Conector recto"/>
          <p:cNvCxnSpPr>
            <a:cxnSpLocks noChangeShapeType="1"/>
          </p:cNvCxnSpPr>
          <p:nvPr/>
        </p:nvCxnSpPr>
        <p:spPr bwMode="auto">
          <a:xfrm rot="5400000">
            <a:off x="1285082" y="3213894"/>
            <a:ext cx="1143000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3020" name="34 Rectángulo redondeado"/>
          <p:cNvSpPr>
            <a:spLocks noChangeArrowheads="1"/>
          </p:cNvSpPr>
          <p:nvPr/>
        </p:nvSpPr>
        <p:spPr bwMode="auto">
          <a:xfrm>
            <a:off x="5246688" y="2433638"/>
            <a:ext cx="3286125" cy="15001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MX"/>
          </a:p>
        </p:txBody>
      </p:sp>
      <p:sp>
        <p:nvSpPr>
          <p:cNvPr id="43021" name="49 Rectángulo"/>
          <p:cNvSpPr>
            <a:spLocks noChangeArrowheads="1"/>
          </p:cNvSpPr>
          <p:nvPr/>
        </p:nvSpPr>
        <p:spPr bwMode="auto">
          <a:xfrm>
            <a:off x="6588125" y="2997200"/>
            <a:ext cx="1998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MX" sz="1800" b="1"/>
              <a:t>XX - 000 –MB/HT</a:t>
            </a:r>
          </a:p>
        </p:txBody>
      </p:sp>
      <p:cxnSp>
        <p:nvCxnSpPr>
          <p:cNvPr id="43022" name="45 Conector recto"/>
          <p:cNvCxnSpPr>
            <a:cxnSpLocks noChangeShapeType="1"/>
          </p:cNvCxnSpPr>
          <p:nvPr/>
        </p:nvCxnSpPr>
        <p:spPr bwMode="auto">
          <a:xfrm rot="5400000">
            <a:off x="5838031" y="3171032"/>
            <a:ext cx="1500187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43023" name="Group 5"/>
          <p:cNvGrpSpPr>
            <a:grpSpLocks/>
          </p:cNvGrpSpPr>
          <p:nvPr/>
        </p:nvGrpSpPr>
        <p:grpSpPr bwMode="auto">
          <a:xfrm>
            <a:off x="5586413" y="2565400"/>
            <a:ext cx="714375" cy="1214438"/>
            <a:chOff x="5198" y="3969"/>
            <a:chExt cx="900" cy="2416"/>
          </a:xfrm>
        </p:grpSpPr>
        <p:sp>
          <p:nvSpPr>
            <p:cNvPr id="43024" name="Text Box 6"/>
            <p:cNvSpPr txBox="1">
              <a:spLocks noChangeArrowheads="1"/>
            </p:cNvSpPr>
            <p:nvPr/>
          </p:nvSpPr>
          <p:spPr bwMode="auto">
            <a:xfrm>
              <a:off x="5738" y="3969"/>
              <a:ext cx="360" cy="16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I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P</a:t>
              </a:r>
              <a:endParaRPr lang="es-ES" sz="1600">
                <a:latin typeface="Arial Black" pitchFamily="34" charset="0"/>
              </a:endParaRPr>
            </a:p>
            <a:p>
              <a:pPr algn="just" eaLnBrk="0" hangingPunct="0"/>
              <a:r>
                <a:rPr lang="es-ES" sz="1600" b="1">
                  <a:latin typeface="Arial Black" pitchFamily="34" charset="0"/>
                </a:rPr>
                <a:t>C</a:t>
              </a:r>
              <a:endParaRPr lang="es-ES" sz="1600">
                <a:latin typeface="Arial Black" pitchFamily="34" charset="0"/>
              </a:endParaRPr>
            </a:p>
          </p:txBody>
        </p:sp>
        <p:sp>
          <p:nvSpPr>
            <p:cNvPr id="43025" name="Line 7"/>
            <p:cNvSpPr>
              <a:spLocks noChangeShapeType="1"/>
            </p:cNvSpPr>
            <p:nvPr/>
          </p:nvSpPr>
          <p:spPr bwMode="auto">
            <a:xfrm>
              <a:off x="5558" y="3969"/>
              <a:ext cx="0" cy="241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26" name="Line 8"/>
            <p:cNvSpPr>
              <a:spLocks noChangeShapeType="1"/>
            </p:cNvSpPr>
            <p:nvPr/>
          </p:nvSpPr>
          <p:spPr bwMode="auto">
            <a:xfrm>
              <a:off x="5198" y="4225"/>
              <a:ext cx="0" cy="16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27" name="Line 9"/>
            <p:cNvSpPr>
              <a:spLocks noChangeShapeType="1"/>
            </p:cNvSpPr>
            <p:nvPr/>
          </p:nvSpPr>
          <p:spPr bwMode="auto">
            <a:xfrm flipV="1">
              <a:off x="555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28" name="Line 10"/>
            <p:cNvSpPr>
              <a:spLocks noChangeShapeType="1"/>
            </p:cNvSpPr>
            <p:nvPr/>
          </p:nvSpPr>
          <p:spPr bwMode="auto">
            <a:xfrm>
              <a:off x="5198" y="584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29" name="Line 11"/>
            <p:cNvSpPr>
              <a:spLocks noChangeShapeType="1"/>
            </p:cNvSpPr>
            <p:nvPr/>
          </p:nvSpPr>
          <p:spPr bwMode="auto">
            <a:xfrm>
              <a:off x="5198" y="548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30" name="Line 12"/>
            <p:cNvSpPr>
              <a:spLocks noChangeShapeType="1"/>
            </p:cNvSpPr>
            <p:nvPr/>
          </p:nvSpPr>
          <p:spPr bwMode="auto">
            <a:xfrm>
              <a:off x="5198" y="512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31" name="Line 13"/>
            <p:cNvSpPr>
              <a:spLocks noChangeShapeType="1"/>
            </p:cNvSpPr>
            <p:nvPr/>
          </p:nvSpPr>
          <p:spPr bwMode="auto">
            <a:xfrm>
              <a:off x="5198" y="476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43032" name="Line 14"/>
            <p:cNvSpPr>
              <a:spLocks noChangeShapeType="1"/>
            </p:cNvSpPr>
            <p:nvPr/>
          </p:nvSpPr>
          <p:spPr bwMode="auto">
            <a:xfrm>
              <a:off x="5198" y="4405"/>
              <a:ext cx="36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2"/>
          <p:cNvSpPr txBox="1">
            <a:spLocks noChangeArrowheads="1"/>
          </p:cNvSpPr>
          <p:nvPr/>
        </p:nvSpPr>
        <p:spPr bwMode="auto">
          <a:xfrm>
            <a:off x="0" y="1939925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4000" b="1" i="1">
                <a:solidFill>
                  <a:srgbClr val="0000FF"/>
                </a:solidFill>
                <a:latin typeface="Palatino Linotype" pitchFamily="18" charset="0"/>
              </a:rPr>
              <a:t>GRACIAS POR SU ATENCIÓN</a:t>
            </a:r>
          </a:p>
          <a:p>
            <a:pPr algn="ctr" eaLnBrk="0" hangingPunct="0"/>
            <a:endParaRPr lang="es-MX"/>
          </a:p>
          <a:p>
            <a:pPr algn="ctr" eaLnBrk="0" hangingPunct="0"/>
            <a:r>
              <a:rPr lang="es-MX" b="1">
                <a:latin typeface="Palatino Linotype" pitchFamily="18" charset="0"/>
              </a:rPr>
              <a:t>PROCURADURIA FEDERAL DE PROTECCION AL AMBIENTE</a:t>
            </a:r>
          </a:p>
          <a:p>
            <a:pPr algn="ctr" eaLnBrk="0" hangingPunct="0"/>
            <a:r>
              <a:rPr lang="es-MX" sz="1800">
                <a:latin typeface="Palatino Linotype" pitchFamily="18" charset="0"/>
              </a:rPr>
              <a:t>C.P. OSCAR LUIS BALDERAS CRUZ</a:t>
            </a:r>
          </a:p>
          <a:p>
            <a:pPr algn="ctr" eaLnBrk="0" hangingPunct="0"/>
            <a:r>
              <a:rPr lang="es-MX" sz="1800">
                <a:latin typeface="Palatino Linotype" pitchFamily="18" charset="0"/>
              </a:rPr>
              <a:t>obalderas@profepa.gob.mx</a:t>
            </a:r>
          </a:p>
          <a:p>
            <a:pPr algn="ctr" eaLnBrk="0" hangingPunct="0"/>
            <a:endParaRPr lang="es-MX" sz="1800">
              <a:latin typeface="Palatino Linotype" pitchFamily="18" charset="0"/>
            </a:endParaRPr>
          </a:p>
          <a:p>
            <a:pPr algn="ctr" eaLnBrk="0" hangingPunct="0"/>
            <a:endParaRPr lang="es-MX" sz="2000" b="1">
              <a:latin typeface="Palatino Linotype" pitchFamily="18" charset="0"/>
            </a:endParaRPr>
          </a:p>
          <a:p>
            <a:pPr algn="ctr" eaLnBrk="0" hangingPunct="0"/>
            <a:endParaRPr lang="es-MX" sz="1800">
              <a:latin typeface="Palatino Linotype" pitchFamily="18" charset="0"/>
            </a:endParaRPr>
          </a:p>
          <a:p>
            <a:pPr algn="ctr" eaLnBrk="0" hangingPunct="0"/>
            <a:endParaRPr lang="es-ES" sz="2000">
              <a:latin typeface="Palatino Linotype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7772400" cy="1143000"/>
          </a:xfrm>
        </p:spPr>
        <p:txBody>
          <a:bodyPr/>
          <a:lstStyle/>
          <a:p>
            <a:r>
              <a:rPr lang="es-MX" smtClean="0"/>
              <a:t>CONSIDERANDOS </a:t>
            </a:r>
            <a:endParaRPr lang="es-ES" smtClean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052513"/>
            <a:ext cx="3810000" cy="41148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endParaRPr lang="es-MX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s-MX" smtClean="0"/>
              <a:t>Que los modelos lineales de producción y  consumo actuales provocan una mayor generación de residuos, los cuales de no reciclarse, requerirán de un sitio de disposición final donde serán desechados una vez que termina su vida útil </a:t>
            </a:r>
            <a:endParaRPr lang="es-ES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s-ES" sz="2400" smtClean="0"/>
          </a:p>
        </p:txBody>
      </p:sp>
      <p:pic>
        <p:nvPicPr>
          <p:cNvPr id="17412" name="Picture 10" descr="residu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89138"/>
            <a:ext cx="3887788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3800" y="2743200"/>
            <a:ext cx="3810000" cy="356552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endParaRPr lang="es-MX" sz="2400" smtClean="0"/>
          </a:p>
          <a:p>
            <a:pPr algn="ctr">
              <a:lnSpc>
                <a:spcPct val="80000"/>
              </a:lnSpc>
            </a:pPr>
            <a:endParaRPr lang="es-MX" sz="2400" smtClean="0"/>
          </a:p>
          <a:p>
            <a:pPr algn="ctr">
              <a:lnSpc>
                <a:spcPct val="80000"/>
              </a:lnSpc>
            </a:pPr>
            <a:r>
              <a:rPr lang="es-MX" sz="2400" smtClean="0"/>
              <a:t>Que los residuos de Manejo Especial pueden recuperarse, ya sea como materia prima para procesos de manufactura o aprovechamiento energético.</a:t>
            </a:r>
            <a:endParaRPr lang="es-ES" sz="2400" smtClean="0"/>
          </a:p>
        </p:txBody>
      </p:sp>
      <p:sp>
        <p:nvSpPr>
          <p:cNvPr id="1843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765175"/>
            <a:ext cx="4391025" cy="2952750"/>
          </a:xfrm>
        </p:spPr>
        <p:txBody>
          <a:bodyPr/>
          <a:lstStyle/>
          <a:p>
            <a:pPr marL="457200" indent="-457200" algn="ctr">
              <a:lnSpc>
                <a:spcPct val="80000"/>
              </a:lnSpc>
            </a:pPr>
            <a:r>
              <a:rPr lang="es-MX" sz="2400" smtClean="0"/>
              <a:t>Que através de la aplicación de la presenta Norma Oficial Mexicana, se puede incrementar el aprovechamiento de los Residuos de Manejo Especial y tener los beneficios ambientales, económicos y sociales correspondientes.</a:t>
            </a:r>
            <a:endParaRPr lang="es-ES" sz="2400" smtClean="0"/>
          </a:p>
        </p:txBody>
      </p:sp>
      <p:pic>
        <p:nvPicPr>
          <p:cNvPr id="18435" name="Picture 7" descr="residu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573463"/>
            <a:ext cx="43561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1143000"/>
          </a:xfrm>
        </p:spPr>
        <p:txBody>
          <a:bodyPr/>
          <a:lstStyle/>
          <a:p>
            <a:r>
              <a:rPr lang="es-MX" smtClean="0"/>
              <a:t>OBJETIVOS </a:t>
            </a:r>
            <a:endParaRPr lang="es-ES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16113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sz="2400" smtClean="0"/>
              <a:t>Establecer los criterios que deberán considerar las Entidades Federativas para solicitar a la Secretaria la adición de otras categorías de Residuos de Manejo Especial, de conformidad con la fracción IX del articulo 19 de la Ley. </a:t>
            </a:r>
          </a:p>
          <a:p>
            <a:pPr>
              <a:lnSpc>
                <a:spcPct val="80000"/>
              </a:lnSpc>
            </a:pPr>
            <a:r>
              <a:rPr lang="es-MX" sz="2400" smtClean="0"/>
              <a:t>Establecer los criterios para determinar los Residuos de Manejo Especial que estarán sujetos a Plan de Manejo y el Listado de los mismos. </a:t>
            </a:r>
          </a:p>
          <a:p>
            <a:pPr>
              <a:lnSpc>
                <a:spcPct val="80000"/>
              </a:lnSpc>
            </a:pPr>
            <a:r>
              <a:rPr lang="es-MX" sz="2400" smtClean="0"/>
              <a:t>Establecer los criterios que deberán considerar las Entidades Federativas para solicitar a la Secretaria la inclusión o exclusión del Listado de los Residuos de Manejo especial sujetos a un Plan de Manejo. </a:t>
            </a:r>
            <a:endParaRPr lang="es-ES" sz="2400" smtClean="0"/>
          </a:p>
        </p:txBody>
      </p:sp>
    </p:spTree>
  </p:cSld>
  <p:clrMapOvr>
    <a:masterClrMapping/>
  </p:clrMapOvr>
  <p:transition spd="med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7772400" cy="4114800"/>
          </a:xfrm>
        </p:spPr>
        <p:txBody>
          <a:bodyPr/>
          <a:lstStyle/>
          <a:p>
            <a:r>
              <a:rPr lang="es-MX" smtClean="0"/>
              <a:t>Establecer los elementos y procedimientos para la Elaboración de los planes de manejo para los Residuos de Manejo Especial.</a:t>
            </a:r>
          </a:p>
          <a:p>
            <a:r>
              <a:rPr lang="es-MX" smtClean="0"/>
              <a:t>Establecer los procedimientos para que las Entidades Federativas soliciten la inclusión o exclusión de Residuos de Manejo Especial del Listado.</a:t>
            </a:r>
            <a:endParaRPr lang="es-ES" smtClean="0"/>
          </a:p>
        </p:txBody>
      </p:sp>
    </p:spTree>
  </p:cSld>
  <p:clrMapOvr>
    <a:masterClrMapping/>
  </p:clrMapOvr>
  <p:transition spd="med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mtClean="0"/>
              <a:t>CAMPO DE APLICACION</a:t>
            </a:r>
            <a:endParaRPr lang="es-ES" smtClean="0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84313"/>
            <a:ext cx="4100512" cy="4611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sz="2400" smtClean="0"/>
              <a:t>Los grandes generadores de Residuos de Manejo Especial </a:t>
            </a:r>
          </a:p>
          <a:p>
            <a:pPr>
              <a:lnSpc>
                <a:spcPct val="80000"/>
              </a:lnSpc>
            </a:pPr>
            <a:r>
              <a:rPr lang="es-MX" sz="2400" smtClean="0"/>
              <a:t>Los grandes generadores de Residuos Sólidos Urbanos</a:t>
            </a:r>
          </a:p>
          <a:p>
            <a:pPr>
              <a:lnSpc>
                <a:spcPct val="80000"/>
              </a:lnSpc>
            </a:pPr>
            <a:r>
              <a:rPr lang="es-MX" sz="2400" smtClean="0"/>
              <a:t>Los grandes generadores y los productores, importadores, exportadores, comercializadores, y distribuidores de los productos que al deshacerse se convierten en Residuos de Manejo Especial sujetos a un Plan de Manejo.</a:t>
            </a:r>
          </a:p>
          <a:p>
            <a:pPr>
              <a:lnSpc>
                <a:spcPct val="80000"/>
              </a:lnSpc>
            </a:pPr>
            <a:endParaRPr lang="es-ES" sz="2400" smtClean="0"/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s-ES" sz="2400" smtClean="0"/>
          </a:p>
        </p:txBody>
      </p:sp>
      <p:pic>
        <p:nvPicPr>
          <p:cNvPr id="21508" name="Picture 6" descr="1285002861_122743970_1-fercomex-servicios-de-importacion-y-exportacion-099907560-inaquito-12850028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916113"/>
            <a:ext cx="414337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smtClean="0"/>
              <a:t>CRITERIOS PARA CLASIFICAR LOS RESIDUOS DE MANEJO ESPECIAL</a:t>
            </a:r>
            <a:endParaRPr lang="es-ES" sz="4000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349500"/>
            <a:ext cx="7772400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s-MX" sz="2800" smtClean="0"/>
              <a:t>Que se generen en cualquier actividad relacionada con la extracción, beneficio, transformación, procesamiento y/o utilización de materias para producir bienes y servicios.</a:t>
            </a:r>
          </a:p>
          <a:p>
            <a:pPr marL="609600" indent="-609600">
              <a:buFontTx/>
              <a:buAutoNum type="arabicPeriod"/>
            </a:pPr>
            <a:r>
              <a:rPr lang="es-MX" sz="2800" smtClean="0"/>
              <a:t>Que sea un Residuo Sólido Urbano generado por un gran generador en una cantidad igual o mayor a 10 toneladas al año y que requiera un manejo especifico para su valorización y aprovechamiento. </a:t>
            </a:r>
            <a:endParaRPr lang="es-ES" sz="2800" smtClean="0"/>
          </a:p>
        </p:txBody>
      </p:sp>
    </p:spTree>
  </p:cSld>
  <p:clrMapOvr>
    <a:masterClrMapping/>
  </p:clrMapOvr>
  <p:transition spd="med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92150"/>
            <a:ext cx="7486650" cy="649288"/>
          </a:xfrm>
        </p:spPr>
        <p:txBody>
          <a:bodyPr/>
          <a:lstStyle/>
          <a:p>
            <a:r>
              <a:rPr lang="es-MX" sz="3200" smtClean="0"/>
              <a:t>CRITERIOS PARA DETERMINAR LOS RESIDUOS DE MANEJO ESPECIAL SUJETOS A PLAN DE MANEJO.</a:t>
            </a:r>
            <a:endParaRPr lang="es-ES" sz="3200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</a:pPr>
            <a:endParaRPr lang="es-MX" sz="2400" b="1" smtClean="0"/>
          </a:p>
          <a:p>
            <a:pPr algn="ctr">
              <a:lnSpc>
                <a:spcPct val="80000"/>
              </a:lnSpc>
            </a:pPr>
            <a:endParaRPr lang="es-MX" sz="2400" b="1" smtClean="0"/>
          </a:p>
          <a:p>
            <a:pPr algn="ctr">
              <a:lnSpc>
                <a:spcPct val="80000"/>
              </a:lnSpc>
            </a:pPr>
            <a:r>
              <a:rPr lang="es-MX" sz="2400" b="1" smtClean="0"/>
              <a:t>Que sea un Residuo de Manejo Especial </a:t>
            </a:r>
          </a:p>
          <a:p>
            <a:pPr algn="ctr">
              <a:lnSpc>
                <a:spcPct val="80000"/>
              </a:lnSpc>
            </a:pPr>
            <a:r>
              <a:rPr lang="es-MX" sz="2400" b="1" smtClean="0"/>
              <a:t>Que el residuo como tal o los materiales que lo componen tengan un alto valor económico para el generador o para un tercero.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s-ES" sz="2400" b="1" smtClean="0"/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MX" sz="2400" smtClean="0"/>
              <a:t>A) su aprovechamiento mediante su reutilización, remanufactura, rediseño, reciclado o recuperación de materiales secundarios</a:t>
            </a:r>
          </a:p>
          <a:p>
            <a:pPr>
              <a:lnSpc>
                <a:spcPct val="80000"/>
              </a:lnSpc>
            </a:pPr>
            <a:r>
              <a:rPr lang="es-MX" sz="2400" smtClean="0"/>
              <a:t>B) su valorización o co-procesamiento a través de su venta o traslado a un tercero, o</a:t>
            </a:r>
          </a:p>
          <a:p>
            <a:pPr>
              <a:lnSpc>
                <a:spcPct val="80000"/>
              </a:lnSpc>
            </a:pPr>
            <a:r>
              <a:rPr lang="es-MX" sz="2400" smtClean="0"/>
              <a:t>C) la recuperación de sus componentes, compuestos o sustancias.</a:t>
            </a:r>
            <a:endParaRPr lang="es-ES" sz="2400" smtClean="0"/>
          </a:p>
        </p:txBody>
      </p:sp>
    </p:spTree>
  </p:cSld>
  <p:clrMapOvr>
    <a:masterClrMapping/>
  </p:clrMapOvr>
  <p:transition spd="med">
    <p:random/>
  </p:transition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 en blanco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7350</TotalTime>
  <Words>1638</Words>
  <Application>Microsoft Office PowerPoint</Application>
  <PresentationFormat>Presentación en pantalla (4:3)</PresentationFormat>
  <Paragraphs>277</Paragraphs>
  <Slides>29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7" baseType="lpstr">
      <vt:lpstr>Times</vt:lpstr>
      <vt:lpstr>Arial</vt:lpstr>
      <vt:lpstr>Times New Roman</vt:lpstr>
      <vt:lpstr>Palatino Linotype</vt:lpstr>
      <vt:lpstr>Wingdings</vt:lpstr>
      <vt:lpstr>Arial Black</vt:lpstr>
      <vt:lpstr>Wingdings 2</vt:lpstr>
      <vt:lpstr>Presentación en blanco</vt:lpstr>
      <vt:lpstr>Diapositiva 1</vt:lpstr>
      <vt:lpstr>Diapositiva 2</vt:lpstr>
      <vt:lpstr>CONSIDERANDOS </vt:lpstr>
      <vt:lpstr>Diapositiva 4</vt:lpstr>
      <vt:lpstr>OBJETIVOS </vt:lpstr>
      <vt:lpstr>Diapositiva 6</vt:lpstr>
      <vt:lpstr>CAMPO DE APLICACION</vt:lpstr>
      <vt:lpstr>CRITERIOS PARA CLASIFICAR LOS RESIDUOS DE MANEJO ESPECIAL</vt:lpstr>
      <vt:lpstr>CRITERIOS PARA DETERMINAR LOS RESIDUOS DE MANEJO ESPECIAL SUJETOS A PLAN DE MANEJO.</vt:lpstr>
      <vt:lpstr>CRITERIOS PARA LA INCLUSION O EXCLUSION DE RESIDUOS AL LISTADO DE RESIDUOS SUJETOS A PLAN DE MANEJO</vt:lpstr>
      <vt:lpstr>ELEMENTOS PARA LA FORMULACION DE LOS PLANES DE MANEJO</vt:lpstr>
      <vt:lpstr>LISTADO DE RESIDUOS DE MANEJO ESPECIAL SUJETOS A PRESENTAR PLAN DE MANEJO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>Imagogenia S.C.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Diseño 09</dc:creator>
  <cp:lastModifiedBy>PROFEPA</cp:lastModifiedBy>
  <cp:revision>356</cp:revision>
  <dcterms:created xsi:type="dcterms:W3CDTF">2006-12-05T23:33:44Z</dcterms:created>
  <dcterms:modified xsi:type="dcterms:W3CDTF">2012-02-02T14:06:31Z</dcterms:modified>
</cp:coreProperties>
</file>